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3"/>
    <p:sldId id="256" r:id="rId4"/>
    <p:sldId id="283" r:id="rId5"/>
    <p:sldId id="281" r:id="rId6"/>
    <p:sldId id="267" r:id="rId7"/>
  </p:sldIdLst>
  <p:sldSz cx="12192000" cy="6858000"/>
  <p:notesSz cx="6858000" cy="9144000"/>
  <p:embeddedFontLst>
    <p:embeddedFont>
      <p:font typeface="微软雅黑" panose="020B0503020204020204" pitchFamily="34" charset="-122"/>
      <p:regular r:id="rId11"/>
    </p:embeddedFont>
    <p:embeddedFont>
      <p:font typeface="Calibri" panose="020F0502020204030204" charset="0"/>
      <p:regular r:id="rId12"/>
      <p:bold r:id="rId13"/>
      <p:italic r:id="rId14"/>
      <p:boldItalic r:id="rId15"/>
    </p:embeddedFont>
    <p:embeddedFont>
      <p:font typeface="Calibri Light" panose="020F0302020204030204" charset="0"/>
      <p:regular r:id="rId16"/>
      <p:italic r:id="rId1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9F9F8"/>
    <a:srgbClr val="F7F7F7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2310" y="102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3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font" Target="fonts/font7.fntdata"/><Relationship Id="rId16" Type="http://schemas.openxmlformats.org/officeDocument/2006/relationships/font" Target="fonts/font6.fntdata"/><Relationship Id="rId15" Type="http://schemas.openxmlformats.org/officeDocument/2006/relationships/font" Target="fonts/font5.fntdata"/><Relationship Id="rId14" Type="http://schemas.openxmlformats.org/officeDocument/2006/relationships/font" Target="fonts/font4.fntdata"/><Relationship Id="rId13" Type="http://schemas.openxmlformats.org/officeDocument/2006/relationships/font" Target="fonts/font3.fntdata"/><Relationship Id="rId12" Type="http://schemas.openxmlformats.org/officeDocument/2006/relationships/font" Target="fonts/font2.fntdata"/><Relationship Id="rId11" Type="http://schemas.openxmlformats.org/officeDocument/2006/relationships/font" Target="fonts/font1.fntdata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8907-BC90-469B-B069-6B89C6B2E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9F6F2-97C2-43CB-9023-9172046CE1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8907-BC90-469B-B069-6B89C6B2E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9F6F2-97C2-43CB-9023-9172046CE1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8907-BC90-469B-B069-6B89C6B2E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9F6F2-97C2-43CB-9023-9172046CE1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8907-BC90-469B-B069-6B89C6B2E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9F6F2-97C2-43CB-9023-9172046CE1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8907-BC90-469B-B069-6B89C6B2E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9F6F2-97C2-43CB-9023-9172046CE1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8907-BC90-469B-B069-6B89C6B2E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9F6F2-97C2-43CB-9023-9172046CE1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8907-BC90-469B-B069-6B89C6B2E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9F6F2-97C2-43CB-9023-9172046CE1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8907-BC90-469B-B069-6B89C6B2E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9F6F2-97C2-43CB-9023-9172046CE1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8907-BC90-469B-B069-6B89C6B2E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9F6F2-97C2-43CB-9023-9172046CE1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8907-BC90-469B-B069-6B89C6B2E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9F6F2-97C2-43CB-9023-9172046CE1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8907-BC90-469B-B069-6B89C6B2E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9F6F2-97C2-43CB-9023-9172046CE1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88907-BC90-469B-B069-6B89C6B2E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9F6F2-97C2-43CB-9023-9172046CE1E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856864"/>
            <a:ext cx="1756236" cy="10323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717143" y="1740910"/>
            <a:ext cx="57835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spc="3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数据可视化初探</a:t>
            </a:r>
            <a:endParaRPr lang="zh-CN" altLang="en-US" sz="6000" b="1" spc="3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464731" y="3573464"/>
            <a:ext cx="3944983" cy="6746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595650" y="3879641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茅悦田</a:t>
            </a:r>
            <a:endParaRPr 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Straight Connector 36"/>
          <p:cNvCxnSpPr/>
          <p:nvPr/>
        </p:nvCxnSpPr>
        <p:spPr>
          <a:xfrm>
            <a:off x="-313509" y="6462995"/>
            <a:ext cx="12723223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nly Love 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139687" y="327991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6" grpId="0"/>
      <p:bldP spid="8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/>
          <p:cNvSpPr/>
          <p:nvPr/>
        </p:nvSpPr>
        <p:spPr>
          <a:xfrm>
            <a:off x="0" y="-13001"/>
            <a:ext cx="12192000" cy="5341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114300">
              <a:schemeClr val="tx1">
                <a:lumMod val="95000"/>
                <a:lumOff val="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矩形 72"/>
          <p:cNvSpPr/>
          <p:nvPr/>
        </p:nvSpPr>
        <p:spPr>
          <a:xfrm>
            <a:off x="8609866" y="-12974"/>
            <a:ext cx="533077" cy="5330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453816" y="45282"/>
            <a:ext cx="272933" cy="429495"/>
            <a:chOff x="202024" y="45281"/>
            <a:chExt cx="272933" cy="429495"/>
          </a:xfrm>
        </p:grpSpPr>
        <p:sp>
          <p:nvSpPr>
            <p:cNvPr id="5" name="Rounded Rectangle 38"/>
            <p:cNvSpPr/>
            <p:nvPr/>
          </p:nvSpPr>
          <p:spPr>
            <a:xfrm rot="18000000">
              <a:off x="38895" y="208411"/>
              <a:ext cx="429494" cy="103236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39"/>
            <p:cNvSpPr/>
            <p:nvPr/>
          </p:nvSpPr>
          <p:spPr>
            <a:xfrm rot="18000000">
              <a:off x="208592" y="208410"/>
              <a:ext cx="429494" cy="103236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827207" y="10135"/>
            <a:ext cx="10464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sz="2800" spc="600" dirty="0">
              <a:solidFill>
                <a:schemeClr val="bg1"/>
              </a:solidFill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9405743" y="87999"/>
            <a:ext cx="312897" cy="347663"/>
            <a:chOff x="2790826" y="4105276"/>
            <a:chExt cx="900113" cy="1000125"/>
          </a:xfrm>
          <a:solidFill>
            <a:schemeClr val="bg1"/>
          </a:solidFill>
        </p:grpSpPr>
        <p:sp>
          <p:nvSpPr>
            <p:cNvPr id="36" name="Rectangle 9"/>
            <p:cNvSpPr>
              <a:spLocks noChangeArrowheads="1"/>
            </p:cNvSpPr>
            <p:nvPr/>
          </p:nvSpPr>
          <p:spPr bwMode="auto">
            <a:xfrm>
              <a:off x="3141663" y="4456113"/>
              <a:ext cx="450850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Rectangle 10"/>
            <p:cNvSpPr>
              <a:spLocks noChangeArrowheads="1"/>
            </p:cNvSpPr>
            <p:nvPr/>
          </p:nvSpPr>
          <p:spPr bwMode="auto">
            <a:xfrm>
              <a:off x="3144838" y="4560888"/>
              <a:ext cx="450850" cy="428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1"/>
            <p:cNvSpPr/>
            <p:nvPr/>
          </p:nvSpPr>
          <p:spPr bwMode="auto">
            <a:xfrm>
              <a:off x="3051176" y="4343401"/>
              <a:ext cx="639763" cy="762000"/>
            </a:xfrm>
            <a:custGeom>
              <a:avLst/>
              <a:gdLst>
                <a:gd name="T0" fmla="*/ 0 w 403"/>
                <a:gd name="T1" fmla="*/ 0 h 480"/>
                <a:gd name="T2" fmla="*/ 0 w 403"/>
                <a:gd name="T3" fmla="*/ 14 h 480"/>
                <a:gd name="T4" fmla="*/ 38 w 403"/>
                <a:gd name="T5" fmla="*/ 107 h 480"/>
                <a:gd name="T6" fmla="*/ 38 w 403"/>
                <a:gd name="T7" fmla="*/ 38 h 480"/>
                <a:gd name="T8" fmla="*/ 365 w 403"/>
                <a:gd name="T9" fmla="*/ 38 h 480"/>
                <a:gd name="T10" fmla="*/ 365 w 403"/>
                <a:gd name="T11" fmla="*/ 444 h 480"/>
                <a:gd name="T12" fmla="*/ 111 w 403"/>
                <a:gd name="T13" fmla="*/ 444 h 480"/>
                <a:gd name="T14" fmla="*/ 111 w 403"/>
                <a:gd name="T15" fmla="*/ 444 h 480"/>
                <a:gd name="T16" fmla="*/ 109 w 403"/>
                <a:gd name="T17" fmla="*/ 444 h 480"/>
                <a:gd name="T18" fmla="*/ 38 w 403"/>
                <a:gd name="T19" fmla="*/ 444 h 480"/>
                <a:gd name="T20" fmla="*/ 38 w 403"/>
                <a:gd name="T21" fmla="*/ 375 h 480"/>
                <a:gd name="T22" fmla="*/ 7 w 403"/>
                <a:gd name="T23" fmla="*/ 344 h 480"/>
                <a:gd name="T24" fmla="*/ 7 w 403"/>
                <a:gd name="T25" fmla="*/ 346 h 480"/>
                <a:gd name="T26" fmla="*/ 5 w 403"/>
                <a:gd name="T27" fmla="*/ 342 h 480"/>
                <a:gd name="T28" fmla="*/ 0 w 403"/>
                <a:gd name="T29" fmla="*/ 337 h 480"/>
                <a:gd name="T30" fmla="*/ 0 w 403"/>
                <a:gd name="T31" fmla="*/ 480 h 480"/>
                <a:gd name="T32" fmla="*/ 403 w 403"/>
                <a:gd name="T33" fmla="*/ 480 h 480"/>
                <a:gd name="T34" fmla="*/ 403 w 403"/>
                <a:gd name="T35" fmla="*/ 0 h 480"/>
                <a:gd name="T36" fmla="*/ 0 w 403"/>
                <a:gd name="T3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3" h="480">
                  <a:moveTo>
                    <a:pt x="0" y="0"/>
                  </a:moveTo>
                  <a:lnTo>
                    <a:pt x="0" y="14"/>
                  </a:lnTo>
                  <a:lnTo>
                    <a:pt x="38" y="107"/>
                  </a:lnTo>
                  <a:lnTo>
                    <a:pt x="38" y="38"/>
                  </a:lnTo>
                  <a:lnTo>
                    <a:pt x="365" y="38"/>
                  </a:lnTo>
                  <a:lnTo>
                    <a:pt x="365" y="444"/>
                  </a:lnTo>
                  <a:lnTo>
                    <a:pt x="111" y="444"/>
                  </a:lnTo>
                  <a:lnTo>
                    <a:pt x="111" y="444"/>
                  </a:lnTo>
                  <a:lnTo>
                    <a:pt x="109" y="444"/>
                  </a:lnTo>
                  <a:lnTo>
                    <a:pt x="38" y="444"/>
                  </a:lnTo>
                  <a:lnTo>
                    <a:pt x="38" y="375"/>
                  </a:lnTo>
                  <a:lnTo>
                    <a:pt x="7" y="344"/>
                  </a:lnTo>
                  <a:lnTo>
                    <a:pt x="7" y="346"/>
                  </a:lnTo>
                  <a:lnTo>
                    <a:pt x="5" y="342"/>
                  </a:lnTo>
                  <a:lnTo>
                    <a:pt x="0" y="337"/>
                  </a:lnTo>
                  <a:lnTo>
                    <a:pt x="0" y="480"/>
                  </a:lnTo>
                  <a:lnTo>
                    <a:pt x="403" y="480"/>
                  </a:lnTo>
                  <a:lnTo>
                    <a:pt x="4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2"/>
            <p:cNvSpPr/>
            <p:nvPr/>
          </p:nvSpPr>
          <p:spPr bwMode="auto">
            <a:xfrm>
              <a:off x="3171826" y="4656138"/>
              <a:ext cx="423863" cy="41275"/>
            </a:xfrm>
            <a:custGeom>
              <a:avLst/>
              <a:gdLst>
                <a:gd name="T0" fmla="*/ 0 w 267"/>
                <a:gd name="T1" fmla="*/ 0 h 26"/>
                <a:gd name="T2" fmla="*/ 9 w 267"/>
                <a:gd name="T3" fmla="*/ 26 h 26"/>
                <a:gd name="T4" fmla="*/ 267 w 267"/>
                <a:gd name="T5" fmla="*/ 26 h 26"/>
                <a:gd name="T6" fmla="*/ 267 w 267"/>
                <a:gd name="T7" fmla="*/ 0 h 26"/>
                <a:gd name="T8" fmla="*/ 0 w 267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26">
                  <a:moveTo>
                    <a:pt x="0" y="0"/>
                  </a:moveTo>
                  <a:lnTo>
                    <a:pt x="9" y="26"/>
                  </a:lnTo>
                  <a:lnTo>
                    <a:pt x="267" y="26"/>
                  </a:lnTo>
                  <a:lnTo>
                    <a:pt x="2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3"/>
            <p:cNvSpPr/>
            <p:nvPr/>
          </p:nvSpPr>
          <p:spPr bwMode="auto">
            <a:xfrm>
              <a:off x="3213101" y="4757738"/>
              <a:ext cx="387350" cy="41275"/>
            </a:xfrm>
            <a:custGeom>
              <a:avLst/>
              <a:gdLst>
                <a:gd name="T0" fmla="*/ 14 w 244"/>
                <a:gd name="T1" fmla="*/ 26 h 26"/>
                <a:gd name="T2" fmla="*/ 244 w 244"/>
                <a:gd name="T3" fmla="*/ 26 h 26"/>
                <a:gd name="T4" fmla="*/ 244 w 244"/>
                <a:gd name="T5" fmla="*/ 0 h 26"/>
                <a:gd name="T6" fmla="*/ 0 w 244"/>
                <a:gd name="T7" fmla="*/ 0 h 26"/>
                <a:gd name="T8" fmla="*/ 14 w 244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26">
                  <a:moveTo>
                    <a:pt x="14" y="26"/>
                  </a:moveTo>
                  <a:lnTo>
                    <a:pt x="244" y="26"/>
                  </a:lnTo>
                  <a:lnTo>
                    <a:pt x="244" y="0"/>
                  </a:lnTo>
                  <a:lnTo>
                    <a:pt x="0" y="0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Rectangle 14"/>
            <p:cNvSpPr>
              <a:spLocks noChangeArrowheads="1"/>
            </p:cNvSpPr>
            <p:nvPr/>
          </p:nvSpPr>
          <p:spPr bwMode="auto">
            <a:xfrm>
              <a:off x="3235326" y="4840288"/>
              <a:ext cx="360363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5"/>
            <p:cNvSpPr/>
            <p:nvPr/>
          </p:nvSpPr>
          <p:spPr bwMode="auto">
            <a:xfrm>
              <a:off x="3076576" y="4818063"/>
              <a:ext cx="139700" cy="188913"/>
            </a:xfrm>
            <a:custGeom>
              <a:avLst/>
              <a:gdLst>
                <a:gd name="T0" fmla="*/ 86 w 88"/>
                <a:gd name="T1" fmla="*/ 119 h 119"/>
                <a:gd name="T2" fmla="*/ 88 w 88"/>
                <a:gd name="T3" fmla="*/ 0 h 119"/>
                <a:gd name="T4" fmla="*/ 0 w 88"/>
                <a:gd name="T5" fmla="*/ 38 h 119"/>
                <a:gd name="T6" fmla="*/ 86 w 88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19">
                  <a:moveTo>
                    <a:pt x="86" y="119"/>
                  </a:moveTo>
                  <a:lnTo>
                    <a:pt x="88" y="0"/>
                  </a:lnTo>
                  <a:lnTo>
                    <a:pt x="0" y="38"/>
                  </a:lnTo>
                  <a:lnTo>
                    <a:pt x="86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6"/>
            <p:cNvSpPr/>
            <p:nvPr/>
          </p:nvSpPr>
          <p:spPr bwMode="auto">
            <a:xfrm>
              <a:off x="2790826" y="4105276"/>
              <a:ext cx="180975" cy="169863"/>
            </a:xfrm>
            <a:custGeom>
              <a:avLst/>
              <a:gdLst>
                <a:gd name="T0" fmla="*/ 41 w 48"/>
                <a:gd name="T1" fmla="*/ 12 h 45"/>
                <a:gd name="T2" fmla="*/ 20 w 48"/>
                <a:gd name="T3" fmla="*/ 3 h 45"/>
                <a:gd name="T4" fmla="*/ 12 w 48"/>
                <a:gd name="T5" fmla="*/ 7 h 45"/>
                <a:gd name="T6" fmla="*/ 3 w 48"/>
                <a:gd name="T7" fmla="*/ 27 h 45"/>
                <a:gd name="T8" fmla="*/ 11 w 48"/>
                <a:gd name="T9" fmla="*/ 45 h 45"/>
                <a:gd name="T10" fmla="*/ 48 w 48"/>
                <a:gd name="T11" fmla="*/ 30 h 45"/>
                <a:gd name="T12" fmla="*/ 41 w 48"/>
                <a:gd name="T13" fmla="*/ 1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5">
                  <a:moveTo>
                    <a:pt x="41" y="12"/>
                  </a:moveTo>
                  <a:cubicBezTo>
                    <a:pt x="38" y="4"/>
                    <a:pt x="28" y="0"/>
                    <a:pt x="20" y="3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4" y="10"/>
                    <a:pt x="0" y="19"/>
                    <a:pt x="3" y="27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48" y="30"/>
                    <a:pt x="48" y="30"/>
                    <a:pt x="48" y="30"/>
                  </a:cubicBezTo>
                  <a:lnTo>
                    <a:pt x="4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17"/>
            <p:cNvSpPr>
              <a:spLocks noChangeArrowheads="1"/>
            </p:cNvSpPr>
            <p:nvPr/>
          </p:nvSpPr>
          <p:spPr bwMode="auto">
            <a:xfrm>
              <a:off x="3230563" y="4946651"/>
              <a:ext cx="36988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8"/>
            <p:cNvSpPr>
              <a:spLocks noEditPoints="1"/>
            </p:cNvSpPr>
            <p:nvPr/>
          </p:nvSpPr>
          <p:spPr bwMode="auto">
            <a:xfrm>
              <a:off x="2836863" y="4233863"/>
              <a:ext cx="376238" cy="633413"/>
            </a:xfrm>
            <a:custGeom>
              <a:avLst/>
              <a:gdLst>
                <a:gd name="T0" fmla="*/ 100 w 100"/>
                <a:gd name="T1" fmla="*/ 153 h 168"/>
                <a:gd name="T2" fmla="*/ 38 w 100"/>
                <a:gd name="T3" fmla="*/ 0 h 168"/>
                <a:gd name="T4" fmla="*/ 0 w 100"/>
                <a:gd name="T5" fmla="*/ 16 h 168"/>
                <a:gd name="T6" fmla="*/ 63 w 100"/>
                <a:gd name="T7" fmla="*/ 168 h 168"/>
                <a:gd name="T8" fmla="*/ 100 w 100"/>
                <a:gd name="T9" fmla="*/ 153 h 168"/>
                <a:gd name="T10" fmla="*/ 34 w 100"/>
                <a:gd name="T11" fmla="*/ 7 h 168"/>
                <a:gd name="T12" fmla="*/ 75 w 100"/>
                <a:gd name="T13" fmla="*/ 108 h 168"/>
                <a:gd name="T14" fmla="*/ 74 w 100"/>
                <a:gd name="T15" fmla="*/ 116 h 168"/>
                <a:gd name="T16" fmla="*/ 67 w 100"/>
                <a:gd name="T17" fmla="*/ 111 h 168"/>
                <a:gd name="T18" fmla="*/ 26 w 100"/>
                <a:gd name="T19" fmla="*/ 10 h 168"/>
                <a:gd name="T20" fmla="*/ 34 w 100"/>
                <a:gd name="T21" fmla="*/ 7 h 168"/>
                <a:gd name="T22" fmla="*/ 57 w 100"/>
                <a:gd name="T23" fmla="*/ 122 h 168"/>
                <a:gd name="T24" fmla="*/ 50 w 100"/>
                <a:gd name="T25" fmla="*/ 118 h 168"/>
                <a:gd name="T26" fmla="*/ 9 w 100"/>
                <a:gd name="T27" fmla="*/ 17 h 168"/>
                <a:gd name="T28" fmla="*/ 17 w 100"/>
                <a:gd name="T29" fmla="*/ 13 h 168"/>
                <a:gd name="T30" fmla="*/ 59 w 100"/>
                <a:gd name="T31" fmla="*/ 115 h 168"/>
                <a:gd name="T32" fmla="*/ 57 w 100"/>
                <a:gd name="T33" fmla="*/ 12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168">
                  <a:moveTo>
                    <a:pt x="100" y="153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63" y="168"/>
                    <a:pt x="63" y="168"/>
                    <a:pt x="63" y="168"/>
                  </a:cubicBezTo>
                  <a:lnTo>
                    <a:pt x="100" y="153"/>
                  </a:lnTo>
                  <a:close/>
                  <a:moveTo>
                    <a:pt x="34" y="7"/>
                  </a:moveTo>
                  <a:cubicBezTo>
                    <a:pt x="75" y="108"/>
                    <a:pt x="75" y="108"/>
                    <a:pt x="75" y="108"/>
                  </a:cubicBezTo>
                  <a:cubicBezTo>
                    <a:pt x="77" y="111"/>
                    <a:pt x="76" y="115"/>
                    <a:pt x="74" y="116"/>
                  </a:cubicBezTo>
                  <a:cubicBezTo>
                    <a:pt x="71" y="116"/>
                    <a:pt x="68" y="115"/>
                    <a:pt x="67" y="111"/>
                  </a:cubicBezTo>
                  <a:cubicBezTo>
                    <a:pt x="26" y="10"/>
                    <a:pt x="26" y="10"/>
                    <a:pt x="26" y="10"/>
                  </a:cubicBezTo>
                  <a:lnTo>
                    <a:pt x="34" y="7"/>
                  </a:lnTo>
                  <a:close/>
                  <a:moveTo>
                    <a:pt x="57" y="122"/>
                  </a:moveTo>
                  <a:cubicBezTo>
                    <a:pt x="55" y="123"/>
                    <a:pt x="52" y="121"/>
                    <a:pt x="50" y="1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0" y="118"/>
                    <a:pt x="59" y="121"/>
                    <a:pt x="57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1329392" y="96497"/>
            <a:ext cx="419100" cy="330667"/>
            <a:chOff x="4287838" y="3433763"/>
            <a:chExt cx="1038225" cy="819151"/>
          </a:xfrm>
          <a:solidFill>
            <a:schemeClr val="bg1"/>
          </a:solidFill>
        </p:grpSpPr>
        <p:sp>
          <p:nvSpPr>
            <p:cNvPr id="46" name="Freeform 19"/>
            <p:cNvSpPr/>
            <p:nvPr/>
          </p:nvSpPr>
          <p:spPr bwMode="auto">
            <a:xfrm>
              <a:off x="4510088" y="3841751"/>
              <a:ext cx="557213" cy="411163"/>
            </a:xfrm>
            <a:custGeom>
              <a:avLst/>
              <a:gdLst>
                <a:gd name="T0" fmla="*/ 0 w 148"/>
                <a:gd name="T1" fmla="*/ 0 h 109"/>
                <a:gd name="T2" fmla="*/ 0 w 148"/>
                <a:gd name="T3" fmla="*/ 82 h 109"/>
                <a:gd name="T4" fmla="*/ 74 w 148"/>
                <a:gd name="T5" fmla="*/ 109 h 109"/>
                <a:gd name="T6" fmla="*/ 148 w 148"/>
                <a:gd name="T7" fmla="*/ 82 h 109"/>
                <a:gd name="T8" fmla="*/ 148 w 148"/>
                <a:gd name="T9" fmla="*/ 5 h 109"/>
                <a:gd name="T10" fmla="*/ 79 w 148"/>
                <a:gd name="T11" fmla="*/ 40 h 109"/>
                <a:gd name="T12" fmla="*/ 0 w 148"/>
                <a:gd name="T1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109">
                  <a:moveTo>
                    <a:pt x="0" y="0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17" y="98"/>
                    <a:pt x="44" y="109"/>
                    <a:pt x="74" y="109"/>
                  </a:cubicBezTo>
                  <a:cubicBezTo>
                    <a:pt x="104" y="109"/>
                    <a:pt x="131" y="98"/>
                    <a:pt x="148" y="82"/>
                  </a:cubicBezTo>
                  <a:cubicBezTo>
                    <a:pt x="148" y="5"/>
                    <a:pt x="148" y="5"/>
                    <a:pt x="148" y="5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0"/>
            <p:cNvSpPr/>
            <p:nvPr/>
          </p:nvSpPr>
          <p:spPr bwMode="auto">
            <a:xfrm>
              <a:off x="4287838" y="3433763"/>
              <a:ext cx="1038225" cy="520700"/>
            </a:xfrm>
            <a:custGeom>
              <a:avLst/>
              <a:gdLst>
                <a:gd name="T0" fmla="*/ 654 w 654"/>
                <a:gd name="T1" fmla="*/ 164 h 328"/>
                <a:gd name="T2" fmla="*/ 327 w 654"/>
                <a:gd name="T3" fmla="*/ 0 h 328"/>
                <a:gd name="T4" fmla="*/ 0 w 654"/>
                <a:gd name="T5" fmla="*/ 164 h 328"/>
                <a:gd name="T6" fmla="*/ 327 w 654"/>
                <a:gd name="T7" fmla="*/ 328 h 328"/>
                <a:gd name="T8" fmla="*/ 654 w 654"/>
                <a:gd name="T9" fmla="*/ 16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4" h="328">
                  <a:moveTo>
                    <a:pt x="654" y="164"/>
                  </a:moveTo>
                  <a:lnTo>
                    <a:pt x="327" y="0"/>
                  </a:lnTo>
                  <a:lnTo>
                    <a:pt x="0" y="164"/>
                  </a:lnTo>
                  <a:lnTo>
                    <a:pt x="327" y="328"/>
                  </a:lnTo>
                  <a:lnTo>
                    <a:pt x="65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1"/>
            <p:cNvSpPr/>
            <p:nvPr/>
          </p:nvSpPr>
          <p:spPr bwMode="auto">
            <a:xfrm>
              <a:off x="5133976" y="3768726"/>
              <a:ext cx="117475" cy="350838"/>
            </a:xfrm>
            <a:custGeom>
              <a:avLst/>
              <a:gdLst>
                <a:gd name="T0" fmla="*/ 23 w 31"/>
                <a:gd name="T1" fmla="*/ 49 h 93"/>
                <a:gd name="T2" fmla="*/ 23 w 31"/>
                <a:gd name="T3" fmla="*/ 0 h 93"/>
                <a:gd name="T4" fmla="*/ 8 w 31"/>
                <a:gd name="T5" fmla="*/ 7 h 93"/>
                <a:gd name="T6" fmla="*/ 8 w 31"/>
                <a:gd name="T7" fmla="*/ 49 h 93"/>
                <a:gd name="T8" fmla="*/ 0 w 31"/>
                <a:gd name="T9" fmla="*/ 63 h 93"/>
                <a:gd name="T10" fmla="*/ 15 w 31"/>
                <a:gd name="T11" fmla="*/ 93 h 93"/>
                <a:gd name="T12" fmla="*/ 31 w 31"/>
                <a:gd name="T13" fmla="*/ 63 h 93"/>
                <a:gd name="T14" fmla="*/ 23 w 31"/>
                <a:gd name="T15" fmla="*/ 4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93">
                  <a:moveTo>
                    <a:pt x="23" y="49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3" y="52"/>
                    <a:pt x="0" y="57"/>
                    <a:pt x="0" y="63"/>
                  </a:cubicBezTo>
                  <a:cubicBezTo>
                    <a:pt x="0" y="71"/>
                    <a:pt x="7" y="93"/>
                    <a:pt x="15" y="93"/>
                  </a:cubicBezTo>
                  <a:cubicBezTo>
                    <a:pt x="24" y="93"/>
                    <a:pt x="31" y="71"/>
                    <a:pt x="31" y="63"/>
                  </a:cubicBezTo>
                  <a:cubicBezTo>
                    <a:pt x="31" y="57"/>
                    <a:pt x="28" y="52"/>
                    <a:pt x="2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10631997" y="84553"/>
            <a:ext cx="397480" cy="354555"/>
            <a:chOff x="5235576" y="4052888"/>
            <a:chExt cx="1131888" cy="1009651"/>
          </a:xfrm>
          <a:solidFill>
            <a:schemeClr val="bg1"/>
          </a:solidFill>
        </p:grpSpPr>
        <p:sp>
          <p:nvSpPr>
            <p:cNvPr id="49" name="Freeform 22"/>
            <p:cNvSpPr>
              <a:spLocks noEditPoints="1"/>
            </p:cNvSpPr>
            <p:nvPr/>
          </p:nvSpPr>
          <p:spPr bwMode="auto">
            <a:xfrm>
              <a:off x="5326063" y="4052888"/>
              <a:ext cx="414338" cy="554038"/>
            </a:xfrm>
            <a:custGeom>
              <a:avLst/>
              <a:gdLst>
                <a:gd name="T0" fmla="*/ 8 w 110"/>
                <a:gd name="T1" fmla="*/ 92 h 147"/>
                <a:gd name="T2" fmla="*/ 18 w 110"/>
                <a:gd name="T3" fmla="*/ 105 h 147"/>
                <a:gd name="T4" fmla="*/ 57 w 110"/>
                <a:gd name="T5" fmla="*/ 147 h 147"/>
                <a:gd name="T6" fmla="*/ 97 w 110"/>
                <a:gd name="T7" fmla="*/ 105 h 147"/>
                <a:gd name="T8" fmla="*/ 97 w 110"/>
                <a:gd name="T9" fmla="*/ 105 h 147"/>
                <a:gd name="T10" fmla="*/ 108 w 110"/>
                <a:gd name="T11" fmla="*/ 92 h 147"/>
                <a:gd name="T12" fmla="*/ 99 w 110"/>
                <a:gd name="T13" fmla="*/ 80 h 147"/>
                <a:gd name="T14" fmla="*/ 87 w 110"/>
                <a:gd name="T15" fmla="*/ 32 h 147"/>
                <a:gd name="T16" fmla="*/ 29 w 110"/>
                <a:gd name="T17" fmla="*/ 25 h 147"/>
                <a:gd name="T18" fmla="*/ 14 w 110"/>
                <a:gd name="T19" fmla="*/ 81 h 147"/>
                <a:gd name="T20" fmla="*/ 14 w 110"/>
                <a:gd name="T21" fmla="*/ 81 h 147"/>
                <a:gd name="T22" fmla="*/ 8 w 110"/>
                <a:gd name="T23" fmla="*/ 92 h 147"/>
                <a:gd name="T24" fmla="*/ 18 w 110"/>
                <a:gd name="T25" fmla="*/ 82 h 147"/>
                <a:gd name="T26" fmla="*/ 18 w 110"/>
                <a:gd name="T27" fmla="*/ 82 h 147"/>
                <a:gd name="T28" fmla="*/ 19 w 110"/>
                <a:gd name="T29" fmla="*/ 82 h 147"/>
                <a:gd name="T30" fmla="*/ 19 w 110"/>
                <a:gd name="T31" fmla="*/ 79 h 147"/>
                <a:gd name="T32" fmla="*/ 22 w 110"/>
                <a:gd name="T33" fmla="*/ 62 h 147"/>
                <a:gd name="T34" fmla="*/ 26 w 110"/>
                <a:gd name="T35" fmla="*/ 57 h 147"/>
                <a:gd name="T36" fmla="*/ 71 w 110"/>
                <a:gd name="T37" fmla="*/ 46 h 147"/>
                <a:gd name="T38" fmla="*/ 93 w 110"/>
                <a:gd name="T39" fmla="*/ 83 h 147"/>
                <a:gd name="T40" fmla="*/ 94 w 110"/>
                <a:gd name="T41" fmla="*/ 83 h 147"/>
                <a:gd name="T42" fmla="*/ 96 w 110"/>
                <a:gd name="T43" fmla="*/ 82 h 147"/>
                <a:gd name="T44" fmla="*/ 97 w 110"/>
                <a:gd name="T45" fmla="*/ 82 h 147"/>
                <a:gd name="T46" fmla="*/ 102 w 110"/>
                <a:gd name="T47" fmla="*/ 85 h 147"/>
                <a:gd name="T48" fmla="*/ 105 w 110"/>
                <a:gd name="T49" fmla="*/ 92 h 147"/>
                <a:gd name="T50" fmla="*/ 102 w 110"/>
                <a:gd name="T51" fmla="*/ 100 h 147"/>
                <a:gd name="T52" fmla="*/ 97 w 110"/>
                <a:gd name="T53" fmla="*/ 102 h 147"/>
                <a:gd name="T54" fmla="*/ 97 w 110"/>
                <a:gd name="T55" fmla="*/ 102 h 147"/>
                <a:gd name="T56" fmla="*/ 94 w 110"/>
                <a:gd name="T57" fmla="*/ 102 h 147"/>
                <a:gd name="T58" fmla="*/ 94 w 110"/>
                <a:gd name="T59" fmla="*/ 105 h 147"/>
                <a:gd name="T60" fmla="*/ 81 w 110"/>
                <a:gd name="T61" fmla="*/ 133 h 147"/>
                <a:gd name="T62" fmla="*/ 70 w 110"/>
                <a:gd name="T63" fmla="*/ 141 h 147"/>
                <a:gd name="T64" fmla="*/ 57 w 110"/>
                <a:gd name="T65" fmla="*/ 144 h 147"/>
                <a:gd name="T66" fmla="*/ 44 w 110"/>
                <a:gd name="T67" fmla="*/ 141 h 147"/>
                <a:gd name="T68" fmla="*/ 33 w 110"/>
                <a:gd name="T69" fmla="*/ 133 h 147"/>
                <a:gd name="T70" fmla="*/ 20 w 110"/>
                <a:gd name="T71" fmla="*/ 105 h 147"/>
                <a:gd name="T72" fmla="*/ 20 w 110"/>
                <a:gd name="T73" fmla="*/ 102 h 147"/>
                <a:gd name="T74" fmla="*/ 18 w 110"/>
                <a:gd name="T75" fmla="*/ 102 h 147"/>
                <a:gd name="T76" fmla="*/ 11 w 110"/>
                <a:gd name="T77" fmla="*/ 92 h 147"/>
                <a:gd name="T78" fmla="*/ 13 w 110"/>
                <a:gd name="T79" fmla="*/ 85 h 147"/>
                <a:gd name="T80" fmla="*/ 18 w 110"/>
                <a:gd name="T81" fmla="*/ 8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" h="147">
                  <a:moveTo>
                    <a:pt x="8" y="92"/>
                  </a:moveTo>
                  <a:cubicBezTo>
                    <a:pt x="8" y="99"/>
                    <a:pt x="12" y="105"/>
                    <a:pt x="18" y="105"/>
                  </a:cubicBezTo>
                  <a:cubicBezTo>
                    <a:pt x="21" y="129"/>
                    <a:pt x="38" y="147"/>
                    <a:pt x="57" y="147"/>
                  </a:cubicBezTo>
                  <a:cubicBezTo>
                    <a:pt x="77" y="147"/>
                    <a:pt x="93" y="129"/>
                    <a:pt x="97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3" y="105"/>
                    <a:pt x="108" y="99"/>
                    <a:pt x="108" y="92"/>
                  </a:cubicBezTo>
                  <a:cubicBezTo>
                    <a:pt x="108" y="86"/>
                    <a:pt x="104" y="81"/>
                    <a:pt x="99" y="80"/>
                  </a:cubicBezTo>
                  <a:cubicBezTo>
                    <a:pt x="99" y="80"/>
                    <a:pt x="110" y="43"/>
                    <a:pt x="87" y="32"/>
                  </a:cubicBezTo>
                  <a:cubicBezTo>
                    <a:pt x="84" y="0"/>
                    <a:pt x="29" y="25"/>
                    <a:pt x="29" y="25"/>
                  </a:cubicBezTo>
                  <a:cubicBezTo>
                    <a:pt x="0" y="40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0" y="83"/>
                    <a:pt x="8" y="87"/>
                    <a:pt x="8" y="92"/>
                  </a:cubicBezTo>
                  <a:close/>
                  <a:moveTo>
                    <a:pt x="18" y="82"/>
                  </a:moveTo>
                  <a:cubicBezTo>
                    <a:pt x="18" y="82"/>
                    <a:pt x="18" y="82"/>
                    <a:pt x="18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4" y="59"/>
                    <a:pt x="26" y="57"/>
                    <a:pt x="26" y="57"/>
                  </a:cubicBezTo>
                  <a:cubicBezTo>
                    <a:pt x="51" y="58"/>
                    <a:pt x="71" y="46"/>
                    <a:pt x="71" y="46"/>
                  </a:cubicBezTo>
                  <a:cubicBezTo>
                    <a:pt x="88" y="33"/>
                    <a:pt x="93" y="83"/>
                    <a:pt x="93" y="83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99" y="82"/>
                    <a:pt x="101" y="83"/>
                    <a:pt x="102" y="85"/>
                  </a:cubicBezTo>
                  <a:cubicBezTo>
                    <a:pt x="104" y="87"/>
                    <a:pt x="105" y="89"/>
                    <a:pt x="105" y="92"/>
                  </a:cubicBezTo>
                  <a:cubicBezTo>
                    <a:pt x="105" y="95"/>
                    <a:pt x="104" y="98"/>
                    <a:pt x="102" y="100"/>
                  </a:cubicBezTo>
                  <a:cubicBezTo>
                    <a:pt x="101" y="101"/>
                    <a:pt x="99" y="102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2" y="116"/>
                    <a:pt x="88" y="126"/>
                    <a:pt x="81" y="133"/>
                  </a:cubicBezTo>
                  <a:cubicBezTo>
                    <a:pt x="78" y="136"/>
                    <a:pt x="74" y="139"/>
                    <a:pt x="70" y="141"/>
                  </a:cubicBezTo>
                  <a:cubicBezTo>
                    <a:pt x="66" y="143"/>
                    <a:pt x="62" y="144"/>
                    <a:pt x="57" y="144"/>
                  </a:cubicBezTo>
                  <a:cubicBezTo>
                    <a:pt x="53" y="144"/>
                    <a:pt x="48" y="143"/>
                    <a:pt x="44" y="141"/>
                  </a:cubicBezTo>
                  <a:cubicBezTo>
                    <a:pt x="40" y="139"/>
                    <a:pt x="37" y="136"/>
                    <a:pt x="33" y="133"/>
                  </a:cubicBezTo>
                  <a:cubicBezTo>
                    <a:pt x="27" y="126"/>
                    <a:pt x="22" y="116"/>
                    <a:pt x="20" y="105"/>
                  </a:cubicBezTo>
                  <a:cubicBezTo>
                    <a:pt x="20" y="102"/>
                    <a:pt x="20" y="102"/>
                    <a:pt x="20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14" y="102"/>
                    <a:pt x="11" y="97"/>
                    <a:pt x="11" y="92"/>
                  </a:cubicBezTo>
                  <a:cubicBezTo>
                    <a:pt x="11" y="89"/>
                    <a:pt x="11" y="87"/>
                    <a:pt x="13" y="85"/>
                  </a:cubicBezTo>
                  <a:cubicBezTo>
                    <a:pt x="14" y="83"/>
                    <a:pt x="16" y="82"/>
                    <a:pt x="18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3"/>
            <p:cNvSpPr>
              <a:spLocks noEditPoints="1"/>
            </p:cNvSpPr>
            <p:nvPr/>
          </p:nvSpPr>
          <p:spPr bwMode="auto">
            <a:xfrm>
              <a:off x="5416551" y="4327526"/>
              <a:ext cx="244475" cy="87313"/>
            </a:xfrm>
            <a:custGeom>
              <a:avLst/>
              <a:gdLst>
                <a:gd name="T0" fmla="*/ 6 w 65"/>
                <a:gd name="T1" fmla="*/ 23 h 23"/>
                <a:gd name="T2" fmla="*/ 23 w 65"/>
                <a:gd name="T3" fmla="*/ 23 h 23"/>
                <a:gd name="T4" fmla="*/ 29 w 65"/>
                <a:gd name="T5" fmla="*/ 17 h 23"/>
                <a:gd name="T6" fmla="*/ 29 w 65"/>
                <a:gd name="T7" fmla="*/ 11 h 23"/>
                <a:gd name="T8" fmla="*/ 36 w 65"/>
                <a:gd name="T9" fmla="*/ 11 h 23"/>
                <a:gd name="T10" fmla="*/ 36 w 65"/>
                <a:gd name="T11" fmla="*/ 17 h 23"/>
                <a:gd name="T12" fmla="*/ 42 w 65"/>
                <a:gd name="T13" fmla="*/ 23 h 23"/>
                <a:gd name="T14" fmla="*/ 59 w 65"/>
                <a:gd name="T15" fmla="*/ 23 h 23"/>
                <a:gd name="T16" fmla="*/ 65 w 65"/>
                <a:gd name="T17" fmla="*/ 17 h 23"/>
                <a:gd name="T18" fmla="*/ 65 w 65"/>
                <a:gd name="T19" fmla="*/ 6 h 23"/>
                <a:gd name="T20" fmla="*/ 59 w 65"/>
                <a:gd name="T21" fmla="*/ 0 h 23"/>
                <a:gd name="T22" fmla="*/ 42 w 65"/>
                <a:gd name="T23" fmla="*/ 0 h 23"/>
                <a:gd name="T24" fmla="*/ 36 w 65"/>
                <a:gd name="T25" fmla="*/ 6 h 23"/>
                <a:gd name="T26" fmla="*/ 36 w 65"/>
                <a:gd name="T27" fmla="*/ 9 h 23"/>
                <a:gd name="T28" fmla="*/ 29 w 65"/>
                <a:gd name="T29" fmla="*/ 9 h 23"/>
                <a:gd name="T30" fmla="*/ 29 w 65"/>
                <a:gd name="T31" fmla="*/ 6 h 23"/>
                <a:gd name="T32" fmla="*/ 23 w 65"/>
                <a:gd name="T33" fmla="*/ 0 h 23"/>
                <a:gd name="T34" fmla="*/ 6 w 65"/>
                <a:gd name="T35" fmla="*/ 0 h 23"/>
                <a:gd name="T36" fmla="*/ 0 w 65"/>
                <a:gd name="T37" fmla="*/ 6 h 23"/>
                <a:gd name="T38" fmla="*/ 0 w 65"/>
                <a:gd name="T39" fmla="*/ 17 h 23"/>
                <a:gd name="T40" fmla="*/ 6 w 65"/>
                <a:gd name="T41" fmla="*/ 23 h 23"/>
                <a:gd name="T42" fmla="*/ 37 w 65"/>
                <a:gd name="T43" fmla="*/ 6 h 23"/>
                <a:gd name="T44" fmla="*/ 42 w 65"/>
                <a:gd name="T45" fmla="*/ 1 h 23"/>
                <a:gd name="T46" fmla="*/ 59 w 65"/>
                <a:gd name="T47" fmla="*/ 1 h 23"/>
                <a:gd name="T48" fmla="*/ 63 w 65"/>
                <a:gd name="T49" fmla="*/ 6 h 23"/>
                <a:gd name="T50" fmla="*/ 63 w 65"/>
                <a:gd name="T51" fmla="*/ 17 h 23"/>
                <a:gd name="T52" fmla="*/ 59 w 65"/>
                <a:gd name="T53" fmla="*/ 21 h 23"/>
                <a:gd name="T54" fmla="*/ 42 w 65"/>
                <a:gd name="T55" fmla="*/ 21 h 23"/>
                <a:gd name="T56" fmla="*/ 37 w 65"/>
                <a:gd name="T57" fmla="*/ 17 h 23"/>
                <a:gd name="T58" fmla="*/ 37 w 65"/>
                <a:gd name="T59" fmla="*/ 6 h 23"/>
                <a:gd name="T60" fmla="*/ 1 w 65"/>
                <a:gd name="T61" fmla="*/ 6 h 23"/>
                <a:gd name="T62" fmla="*/ 6 w 65"/>
                <a:gd name="T63" fmla="*/ 1 h 23"/>
                <a:gd name="T64" fmla="*/ 23 w 65"/>
                <a:gd name="T65" fmla="*/ 1 h 23"/>
                <a:gd name="T66" fmla="*/ 28 w 65"/>
                <a:gd name="T67" fmla="*/ 6 h 23"/>
                <a:gd name="T68" fmla="*/ 28 w 65"/>
                <a:gd name="T69" fmla="*/ 9 h 23"/>
                <a:gd name="T70" fmla="*/ 28 w 65"/>
                <a:gd name="T71" fmla="*/ 11 h 23"/>
                <a:gd name="T72" fmla="*/ 28 w 65"/>
                <a:gd name="T73" fmla="*/ 17 h 23"/>
                <a:gd name="T74" fmla="*/ 23 w 65"/>
                <a:gd name="T75" fmla="*/ 21 h 23"/>
                <a:gd name="T76" fmla="*/ 6 w 65"/>
                <a:gd name="T77" fmla="*/ 21 h 23"/>
                <a:gd name="T78" fmla="*/ 1 w 65"/>
                <a:gd name="T79" fmla="*/ 17 h 23"/>
                <a:gd name="T80" fmla="*/ 1 w 65"/>
                <a:gd name="T81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" h="23">
                  <a:moveTo>
                    <a:pt x="6" y="23"/>
                  </a:moveTo>
                  <a:cubicBezTo>
                    <a:pt x="23" y="23"/>
                    <a:pt x="23" y="23"/>
                    <a:pt x="23" y="23"/>
                  </a:cubicBezTo>
                  <a:cubicBezTo>
                    <a:pt x="26" y="23"/>
                    <a:pt x="29" y="20"/>
                    <a:pt x="29" y="17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20"/>
                    <a:pt x="38" y="23"/>
                    <a:pt x="42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2" y="23"/>
                    <a:pt x="65" y="20"/>
                    <a:pt x="65" y="17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2"/>
                    <a:pt x="62" y="0"/>
                    <a:pt x="5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8" y="0"/>
                    <a:pt x="36" y="2"/>
                    <a:pt x="36" y="6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2"/>
                    <a:pt x="26" y="0"/>
                    <a:pt x="2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0"/>
                    <a:pt x="3" y="23"/>
                    <a:pt x="6" y="23"/>
                  </a:cubicBezTo>
                  <a:close/>
                  <a:moveTo>
                    <a:pt x="37" y="6"/>
                  </a:moveTo>
                  <a:cubicBezTo>
                    <a:pt x="37" y="3"/>
                    <a:pt x="39" y="1"/>
                    <a:pt x="42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61" y="1"/>
                    <a:pt x="63" y="3"/>
                    <a:pt x="63" y="6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9"/>
                    <a:pt x="61" y="21"/>
                    <a:pt x="59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39" y="21"/>
                    <a:pt x="37" y="19"/>
                    <a:pt x="37" y="17"/>
                  </a:cubicBezTo>
                  <a:lnTo>
                    <a:pt x="37" y="6"/>
                  </a:lnTo>
                  <a:close/>
                  <a:moveTo>
                    <a:pt x="1" y="6"/>
                  </a:moveTo>
                  <a:cubicBezTo>
                    <a:pt x="1" y="3"/>
                    <a:pt x="3" y="1"/>
                    <a:pt x="6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6" y="1"/>
                    <a:pt x="28" y="3"/>
                    <a:pt x="28" y="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9"/>
                    <a:pt x="26" y="21"/>
                    <a:pt x="23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3" y="21"/>
                    <a:pt x="1" y="19"/>
                    <a:pt x="1" y="17"/>
                  </a:cubicBezTo>
                  <a:lnTo>
                    <a:pt x="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4"/>
            <p:cNvSpPr/>
            <p:nvPr/>
          </p:nvSpPr>
          <p:spPr bwMode="auto">
            <a:xfrm>
              <a:off x="5721351" y="4297363"/>
              <a:ext cx="646113" cy="750888"/>
            </a:xfrm>
            <a:custGeom>
              <a:avLst/>
              <a:gdLst>
                <a:gd name="T0" fmla="*/ 143 w 172"/>
                <a:gd name="T1" fmla="*/ 165 h 199"/>
                <a:gd name="T2" fmla="*/ 143 w 172"/>
                <a:gd name="T3" fmla="*/ 0 h 199"/>
                <a:gd name="T4" fmla="*/ 2 w 172"/>
                <a:gd name="T5" fmla="*/ 0 h 199"/>
                <a:gd name="T6" fmla="*/ 0 w 172"/>
                <a:gd name="T7" fmla="*/ 12 h 199"/>
                <a:gd name="T8" fmla="*/ 5 w 172"/>
                <a:gd name="T9" fmla="*/ 17 h 199"/>
                <a:gd name="T10" fmla="*/ 126 w 172"/>
                <a:gd name="T11" fmla="*/ 17 h 199"/>
                <a:gd name="T12" fmla="*/ 126 w 172"/>
                <a:gd name="T13" fmla="*/ 165 h 199"/>
                <a:gd name="T14" fmla="*/ 40 w 172"/>
                <a:gd name="T15" fmla="*/ 165 h 199"/>
                <a:gd name="T16" fmla="*/ 40 w 172"/>
                <a:gd name="T17" fmla="*/ 176 h 199"/>
                <a:gd name="T18" fmla="*/ 39 w 172"/>
                <a:gd name="T19" fmla="*/ 176 h 199"/>
                <a:gd name="T20" fmla="*/ 10 w 172"/>
                <a:gd name="T21" fmla="*/ 199 h 199"/>
                <a:gd name="T22" fmla="*/ 172 w 172"/>
                <a:gd name="T23" fmla="*/ 199 h 199"/>
                <a:gd name="T24" fmla="*/ 172 w 172"/>
                <a:gd name="T25" fmla="*/ 165 h 199"/>
                <a:gd name="T26" fmla="*/ 143 w 172"/>
                <a:gd name="T27" fmla="*/ 16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199">
                  <a:moveTo>
                    <a:pt x="143" y="165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5"/>
                    <a:pt x="1" y="9"/>
                    <a:pt x="0" y="12"/>
                  </a:cubicBezTo>
                  <a:cubicBezTo>
                    <a:pt x="2" y="13"/>
                    <a:pt x="4" y="15"/>
                    <a:pt x="5" y="17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26" y="165"/>
                    <a:pt x="126" y="165"/>
                    <a:pt x="126" y="165"/>
                  </a:cubicBezTo>
                  <a:cubicBezTo>
                    <a:pt x="40" y="165"/>
                    <a:pt x="40" y="165"/>
                    <a:pt x="40" y="165"/>
                  </a:cubicBezTo>
                  <a:cubicBezTo>
                    <a:pt x="40" y="176"/>
                    <a:pt x="40" y="176"/>
                    <a:pt x="40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7" y="186"/>
                    <a:pt x="26" y="194"/>
                    <a:pt x="10" y="199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72" y="165"/>
                    <a:pt x="172" y="165"/>
                    <a:pt x="172" y="165"/>
                  </a:cubicBezTo>
                  <a:lnTo>
                    <a:pt x="143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5"/>
            <p:cNvSpPr/>
            <p:nvPr/>
          </p:nvSpPr>
          <p:spPr bwMode="auto">
            <a:xfrm>
              <a:off x="5235576" y="4603751"/>
              <a:ext cx="612775" cy="458788"/>
            </a:xfrm>
            <a:custGeom>
              <a:avLst/>
              <a:gdLst>
                <a:gd name="T0" fmla="*/ 163 w 163"/>
                <a:gd name="T1" fmla="*/ 91 h 122"/>
                <a:gd name="T2" fmla="*/ 163 w 163"/>
                <a:gd name="T3" fmla="*/ 90 h 122"/>
                <a:gd name="T4" fmla="*/ 163 w 163"/>
                <a:gd name="T5" fmla="*/ 90 h 122"/>
                <a:gd name="T6" fmla="*/ 163 w 163"/>
                <a:gd name="T7" fmla="*/ 39 h 122"/>
                <a:gd name="T8" fmla="*/ 163 w 163"/>
                <a:gd name="T9" fmla="*/ 39 h 122"/>
                <a:gd name="T10" fmla="*/ 126 w 163"/>
                <a:gd name="T11" fmla="*/ 0 h 122"/>
                <a:gd name="T12" fmla="*/ 91 w 163"/>
                <a:gd name="T13" fmla="*/ 59 h 122"/>
                <a:gd name="T14" fmla="*/ 87 w 163"/>
                <a:gd name="T15" fmla="*/ 33 h 122"/>
                <a:gd name="T16" fmla="*/ 92 w 163"/>
                <a:gd name="T17" fmla="*/ 24 h 122"/>
                <a:gd name="T18" fmla="*/ 82 w 163"/>
                <a:gd name="T19" fmla="*/ 14 h 122"/>
                <a:gd name="T20" fmla="*/ 71 w 163"/>
                <a:gd name="T21" fmla="*/ 24 h 122"/>
                <a:gd name="T22" fmla="*/ 76 w 163"/>
                <a:gd name="T23" fmla="*/ 33 h 122"/>
                <a:gd name="T24" fmla="*/ 72 w 163"/>
                <a:gd name="T25" fmla="*/ 59 h 122"/>
                <a:gd name="T26" fmla="*/ 37 w 163"/>
                <a:gd name="T27" fmla="*/ 0 h 122"/>
                <a:gd name="T28" fmla="*/ 1 w 163"/>
                <a:gd name="T29" fmla="*/ 39 h 122"/>
                <a:gd name="T30" fmla="*/ 0 w 163"/>
                <a:gd name="T31" fmla="*/ 39 h 122"/>
                <a:gd name="T32" fmla="*/ 0 w 163"/>
                <a:gd name="T33" fmla="*/ 90 h 122"/>
                <a:gd name="T34" fmla="*/ 0 w 163"/>
                <a:gd name="T35" fmla="*/ 90 h 122"/>
                <a:gd name="T36" fmla="*/ 0 w 163"/>
                <a:gd name="T37" fmla="*/ 91 h 122"/>
                <a:gd name="T38" fmla="*/ 82 w 163"/>
                <a:gd name="T39" fmla="*/ 122 h 122"/>
                <a:gd name="T40" fmla="*/ 163 w 163"/>
                <a:gd name="T41" fmla="*/ 9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22">
                  <a:moveTo>
                    <a:pt x="163" y="91"/>
                  </a:move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0" y="23"/>
                    <a:pt x="146" y="9"/>
                    <a:pt x="126" y="0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0" y="31"/>
                    <a:pt x="92" y="28"/>
                    <a:pt x="92" y="24"/>
                  </a:cubicBezTo>
                  <a:cubicBezTo>
                    <a:pt x="92" y="19"/>
                    <a:pt x="87" y="14"/>
                    <a:pt x="82" y="14"/>
                  </a:cubicBezTo>
                  <a:cubicBezTo>
                    <a:pt x="76" y="14"/>
                    <a:pt x="71" y="19"/>
                    <a:pt x="71" y="24"/>
                  </a:cubicBezTo>
                  <a:cubicBezTo>
                    <a:pt x="71" y="28"/>
                    <a:pt x="73" y="31"/>
                    <a:pt x="76" y="33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9"/>
                    <a:pt x="4" y="23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1"/>
                  </a:cubicBezTo>
                  <a:cubicBezTo>
                    <a:pt x="0" y="108"/>
                    <a:pt x="37" y="122"/>
                    <a:pt x="82" y="122"/>
                  </a:cubicBezTo>
                  <a:cubicBezTo>
                    <a:pt x="127" y="122"/>
                    <a:pt x="163" y="108"/>
                    <a:pt x="163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26"/>
            <p:cNvSpPr>
              <a:spLocks noChangeArrowheads="1"/>
            </p:cNvSpPr>
            <p:nvPr/>
          </p:nvSpPr>
          <p:spPr bwMode="auto">
            <a:xfrm>
              <a:off x="5803901" y="4448176"/>
              <a:ext cx="33813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27"/>
            <p:cNvSpPr>
              <a:spLocks noChangeArrowheads="1"/>
            </p:cNvSpPr>
            <p:nvPr/>
          </p:nvSpPr>
          <p:spPr bwMode="auto">
            <a:xfrm>
              <a:off x="5803901" y="4535488"/>
              <a:ext cx="338138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28"/>
            <p:cNvSpPr>
              <a:spLocks noChangeArrowheads="1"/>
            </p:cNvSpPr>
            <p:nvPr/>
          </p:nvSpPr>
          <p:spPr bwMode="auto">
            <a:xfrm>
              <a:off x="5897563" y="4621213"/>
              <a:ext cx="244475" cy="428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29"/>
            <p:cNvSpPr>
              <a:spLocks noChangeArrowheads="1"/>
            </p:cNvSpPr>
            <p:nvPr/>
          </p:nvSpPr>
          <p:spPr bwMode="auto">
            <a:xfrm>
              <a:off x="5897563" y="4708526"/>
              <a:ext cx="244475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Rectangle 30"/>
            <p:cNvSpPr>
              <a:spLocks noChangeArrowheads="1"/>
            </p:cNvSpPr>
            <p:nvPr/>
          </p:nvSpPr>
          <p:spPr bwMode="auto">
            <a:xfrm>
              <a:off x="5897563" y="4795838"/>
              <a:ext cx="2444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0018553" y="101265"/>
            <a:ext cx="313530" cy="321128"/>
            <a:chOff x="3963988" y="4297363"/>
            <a:chExt cx="982663" cy="1006476"/>
          </a:xfrm>
          <a:solidFill>
            <a:schemeClr val="bg1"/>
          </a:solidFill>
        </p:grpSpPr>
        <p:sp>
          <p:nvSpPr>
            <p:cNvPr id="58" name="Freeform 31"/>
            <p:cNvSpPr>
              <a:spLocks noEditPoints="1"/>
            </p:cNvSpPr>
            <p:nvPr/>
          </p:nvSpPr>
          <p:spPr bwMode="auto">
            <a:xfrm>
              <a:off x="4186238" y="4368801"/>
              <a:ext cx="760413" cy="935038"/>
            </a:xfrm>
            <a:custGeom>
              <a:avLst/>
              <a:gdLst>
                <a:gd name="T0" fmla="*/ 0 w 479"/>
                <a:gd name="T1" fmla="*/ 0 h 589"/>
                <a:gd name="T2" fmla="*/ 0 w 479"/>
                <a:gd name="T3" fmla="*/ 100 h 589"/>
                <a:gd name="T4" fmla="*/ 29 w 479"/>
                <a:gd name="T5" fmla="*/ 100 h 589"/>
                <a:gd name="T6" fmla="*/ 29 w 479"/>
                <a:gd name="T7" fmla="*/ 112 h 589"/>
                <a:gd name="T8" fmla="*/ 0 w 479"/>
                <a:gd name="T9" fmla="*/ 112 h 589"/>
                <a:gd name="T10" fmla="*/ 0 w 479"/>
                <a:gd name="T11" fmla="*/ 171 h 589"/>
                <a:gd name="T12" fmla="*/ 29 w 479"/>
                <a:gd name="T13" fmla="*/ 171 h 589"/>
                <a:gd name="T14" fmla="*/ 29 w 479"/>
                <a:gd name="T15" fmla="*/ 183 h 589"/>
                <a:gd name="T16" fmla="*/ 0 w 479"/>
                <a:gd name="T17" fmla="*/ 183 h 589"/>
                <a:gd name="T18" fmla="*/ 0 w 479"/>
                <a:gd name="T19" fmla="*/ 243 h 589"/>
                <a:gd name="T20" fmla="*/ 29 w 479"/>
                <a:gd name="T21" fmla="*/ 243 h 589"/>
                <a:gd name="T22" fmla="*/ 29 w 479"/>
                <a:gd name="T23" fmla="*/ 254 h 589"/>
                <a:gd name="T24" fmla="*/ 0 w 479"/>
                <a:gd name="T25" fmla="*/ 254 h 589"/>
                <a:gd name="T26" fmla="*/ 0 w 479"/>
                <a:gd name="T27" fmla="*/ 314 h 589"/>
                <a:gd name="T28" fmla="*/ 29 w 479"/>
                <a:gd name="T29" fmla="*/ 314 h 589"/>
                <a:gd name="T30" fmla="*/ 29 w 479"/>
                <a:gd name="T31" fmla="*/ 326 h 589"/>
                <a:gd name="T32" fmla="*/ 0 w 479"/>
                <a:gd name="T33" fmla="*/ 326 h 589"/>
                <a:gd name="T34" fmla="*/ 0 w 479"/>
                <a:gd name="T35" fmla="*/ 368 h 589"/>
                <a:gd name="T36" fmla="*/ 29 w 479"/>
                <a:gd name="T37" fmla="*/ 368 h 589"/>
                <a:gd name="T38" fmla="*/ 29 w 479"/>
                <a:gd name="T39" fmla="*/ 380 h 589"/>
                <a:gd name="T40" fmla="*/ 0 w 479"/>
                <a:gd name="T41" fmla="*/ 380 h 589"/>
                <a:gd name="T42" fmla="*/ 0 w 479"/>
                <a:gd name="T43" fmla="*/ 440 h 589"/>
                <a:gd name="T44" fmla="*/ 29 w 479"/>
                <a:gd name="T45" fmla="*/ 440 h 589"/>
                <a:gd name="T46" fmla="*/ 29 w 479"/>
                <a:gd name="T47" fmla="*/ 454 h 589"/>
                <a:gd name="T48" fmla="*/ 0 w 479"/>
                <a:gd name="T49" fmla="*/ 454 h 589"/>
                <a:gd name="T50" fmla="*/ 0 w 479"/>
                <a:gd name="T51" fmla="*/ 511 h 589"/>
                <a:gd name="T52" fmla="*/ 29 w 479"/>
                <a:gd name="T53" fmla="*/ 511 h 589"/>
                <a:gd name="T54" fmla="*/ 29 w 479"/>
                <a:gd name="T55" fmla="*/ 523 h 589"/>
                <a:gd name="T56" fmla="*/ 0 w 479"/>
                <a:gd name="T57" fmla="*/ 523 h 589"/>
                <a:gd name="T58" fmla="*/ 0 w 479"/>
                <a:gd name="T59" fmla="*/ 589 h 589"/>
                <a:gd name="T60" fmla="*/ 479 w 479"/>
                <a:gd name="T61" fmla="*/ 589 h 589"/>
                <a:gd name="T62" fmla="*/ 0 w 479"/>
                <a:gd name="T63" fmla="*/ 0 h 589"/>
                <a:gd name="T64" fmla="*/ 64 w 479"/>
                <a:gd name="T65" fmla="*/ 181 h 589"/>
                <a:gd name="T66" fmla="*/ 344 w 479"/>
                <a:gd name="T67" fmla="*/ 525 h 589"/>
                <a:gd name="T68" fmla="*/ 64 w 479"/>
                <a:gd name="T69" fmla="*/ 525 h 589"/>
                <a:gd name="T70" fmla="*/ 64 w 479"/>
                <a:gd name="T71" fmla="*/ 181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9" h="589">
                  <a:moveTo>
                    <a:pt x="0" y="0"/>
                  </a:moveTo>
                  <a:lnTo>
                    <a:pt x="0" y="100"/>
                  </a:lnTo>
                  <a:lnTo>
                    <a:pt x="29" y="100"/>
                  </a:lnTo>
                  <a:lnTo>
                    <a:pt x="29" y="112"/>
                  </a:lnTo>
                  <a:lnTo>
                    <a:pt x="0" y="112"/>
                  </a:lnTo>
                  <a:lnTo>
                    <a:pt x="0" y="171"/>
                  </a:lnTo>
                  <a:lnTo>
                    <a:pt x="29" y="171"/>
                  </a:lnTo>
                  <a:lnTo>
                    <a:pt x="29" y="183"/>
                  </a:lnTo>
                  <a:lnTo>
                    <a:pt x="0" y="183"/>
                  </a:lnTo>
                  <a:lnTo>
                    <a:pt x="0" y="243"/>
                  </a:lnTo>
                  <a:lnTo>
                    <a:pt x="29" y="243"/>
                  </a:lnTo>
                  <a:lnTo>
                    <a:pt x="29" y="254"/>
                  </a:lnTo>
                  <a:lnTo>
                    <a:pt x="0" y="254"/>
                  </a:lnTo>
                  <a:lnTo>
                    <a:pt x="0" y="314"/>
                  </a:lnTo>
                  <a:lnTo>
                    <a:pt x="29" y="314"/>
                  </a:lnTo>
                  <a:lnTo>
                    <a:pt x="29" y="326"/>
                  </a:lnTo>
                  <a:lnTo>
                    <a:pt x="0" y="326"/>
                  </a:lnTo>
                  <a:lnTo>
                    <a:pt x="0" y="368"/>
                  </a:lnTo>
                  <a:lnTo>
                    <a:pt x="29" y="368"/>
                  </a:lnTo>
                  <a:lnTo>
                    <a:pt x="29" y="380"/>
                  </a:lnTo>
                  <a:lnTo>
                    <a:pt x="0" y="380"/>
                  </a:lnTo>
                  <a:lnTo>
                    <a:pt x="0" y="440"/>
                  </a:lnTo>
                  <a:lnTo>
                    <a:pt x="29" y="440"/>
                  </a:lnTo>
                  <a:lnTo>
                    <a:pt x="29" y="454"/>
                  </a:lnTo>
                  <a:lnTo>
                    <a:pt x="0" y="454"/>
                  </a:lnTo>
                  <a:lnTo>
                    <a:pt x="0" y="511"/>
                  </a:lnTo>
                  <a:lnTo>
                    <a:pt x="29" y="511"/>
                  </a:lnTo>
                  <a:lnTo>
                    <a:pt x="29" y="523"/>
                  </a:lnTo>
                  <a:lnTo>
                    <a:pt x="0" y="523"/>
                  </a:lnTo>
                  <a:lnTo>
                    <a:pt x="0" y="589"/>
                  </a:lnTo>
                  <a:lnTo>
                    <a:pt x="479" y="589"/>
                  </a:lnTo>
                  <a:lnTo>
                    <a:pt x="0" y="0"/>
                  </a:lnTo>
                  <a:close/>
                  <a:moveTo>
                    <a:pt x="64" y="181"/>
                  </a:moveTo>
                  <a:lnTo>
                    <a:pt x="344" y="525"/>
                  </a:lnTo>
                  <a:lnTo>
                    <a:pt x="64" y="525"/>
                  </a:lnTo>
                  <a:lnTo>
                    <a:pt x="64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32"/>
            <p:cNvSpPr/>
            <p:nvPr/>
          </p:nvSpPr>
          <p:spPr bwMode="auto">
            <a:xfrm>
              <a:off x="3963988" y="4297363"/>
              <a:ext cx="173038" cy="1006475"/>
            </a:xfrm>
            <a:custGeom>
              <a:avLst/>
              <a:gdLst>
                <a:gd name="T0" fmla="*/ 0 w 109"/>
                <a:gd name="T1" fmla="*/ 81 h 634"/>
                <a:gd name="T2" fmla="*/ 48 w 109"/>
                <a:gd name="T3" fmla="*/ 81 h 634"/>
                <a:gd name="T4" fmla="*/ 48 w 109"/>
                <a:gd name="T5" fmla="*/ 95 h 634"/>
                <a:gd name="T6" fmla="*/ 0 w 109"/>
                <a:gd name="T7" fmla="*/ 95 h 634"/>
                <a:gd name="T8" fmla="*/ 0 w 109"/>
                <a:gd name="T9" fmla="*/ 166 h 634"/>
                <a:gd name="T10" fmla="*/ 48 w 109"/>
                <a:gd name="T11" fmla="*/ 166 h 634"/>
                <a:gd name="T12" fmla="*/ 48 w 109"/>
                <a:gd name="T13" fmla="*/ 181 h 634"/>
                <a:gd name="T14" fmla="*/ 0 w 109"/>
                <a:gd name="T15" fmla="*/ 181 h 634"/>
                <a:gd name="T16" fmla="*/ 0 w 109"/>
                <a:gd name="T17" fmla="*/ 250 h 634"/>
                <a:gd name="T18" fmla="*/ 48 w 109"/>
                <a:gd name="T19" fmla="*/ 250 h 634"/>
                <a:gd name="T20" fmla="*/ 48 w 109"/>
                <a:gd name="T21" fmla="*/ 264 h 634"/>
                <a:gd name="T22" fmla="*/ 0 w 109"/>
                <a:gd name="T23" fmla="*/ 264 h 634"/>
                <a:gd name="T24" fmla="*/ 0 w 109"/>
                <a:gd name="T25" fmla="*/ 335 h 634"/>
                <a:gd name="T26" fmla="*/ 48 w 109"/>
                <a:gd name="T27" fmla="*/ 335 h 634"/>
                <a:gd name="T28" fmla="*/ 48 w 109"/>
                <a:gd name="T29" fmla="*/ 349 h 634"/>
                <a:gd name="T30" fmla="*/ 0 w 109"/>
                <a:gd name="T31" fmla="*/ 349 h 634"/>
                <a:gd name="T32" fmla="*/ 0 w 109"/>
                <a:gd name="T33" fmla="*/ 399 h 634"/>
                <a:gd name="T34" fmla="*/ 48 w 109"/>
                <a:gd name="T35" fmla="*/ 399 h 634"/>
                <a:gd name="T36" fmla="*/ 48 w 109"/>
                <a:gd name="T37" fmla="*/ 413 h 634"/>
                <a:gd name="T38" fmla="*/ 0 w 109"/>
                <a:gd name="T39" fmla="*/ 413 h 634"/>
                <a:gd name="T40" fmla="*/ 0 w 109"/>
                <a:gd name="T41" fmla="*/ 485 h 634"/>
                <a:gd name="T42" fmla="*/ 48 w 109"/>
                <a:gd name="T43" fmla="*/ 485 h 634"/>
                <a:gd name="T44" fmla="*/ 48 w 109"/>
                <a:gd name="T45" fmla="*/ 499 h 634"/>
                <a:gd name="T46" fmla="*/ 0 w 109"/>
                <a:gd name="T47" fmla="*/ 499 h 634"/>
                <a:gd name="T48" fmla="*/ 0 w 109"/>
                <a:gd name="T49" fmla="*/ 568 h 634"/>
                <a:gd name="T50" fmla="*/ 48 w 109"/>
                <a:gd name="T51" fmla="*/ 568 h 634"/>
                <a:gd name="T52" fmla="*/ 48 w 109"/>
                <a:gd name="T53" fmla="*/ 582 h 634"/>
                <a:gd name="T54" fmla="*/ 0 w 109"/>
                <a:gd name="T55" fmla="*/ 582 h 634"/>
                <a:gd name="T56" fmla="*/ 0 w 109"/>
                <a:gd name="T57" fmla="*/ 634 h 634"/>
                <a:gd name="T58" fmla="*/ 109 w 109"/>
                <a:gd name="T59" fmla="*/ 634 h 634"/>
                <a:gd name="T60" fmla="*/ 109 w 109"/>
                <a:gd name="T61" fmla="*/ 0 h 634"/>
                <a:gd name="T62" fmla="*/ 0 w 109"/>
                <a:gd name="T63" fmla="*/ 0 h 634"/>
                <a:gd name="T64" fmla="*/ 0 w 109"/>
                <a:gd name="T65" fmla="*/ 81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9" h="634">
                  <a:moveTo>
                    <a:pt x="0" y="81"/>
                  </a:moveTo>
                  <a:lnTo>
                    <a:pt x="48" y="81"/>
                  </a:lnTo>
                  <a:lnTo>
                    <a:pt x="48" y="95"/>
                  </a:lnTo>
                  <a:lnTo>
                    <a:pt x="0" y="95"/>
                  </a:lnTo>
                  <a:lnTo>
                    <a:pt x="0" y="166"/>
                  </a:lnTo>
                  <a:lnTo>
                    <a:pt x="48" y="166"/>
                  </a:lnTo>
                  <a:lnTo>
                    <a:pt x="48" y="181"/>
                  </a:lnTo>
                  <a:lnTo>
                    <a:pt x="0" y="181"/>
                  </a:lnTo>
                  <a:lnTo>
                    <a:pt x="0" y="250"/>
                  </a:lnTo>
                  <a:lnTo>
                    <a:pt x="48" y="250"/>
                  </a:lnTo>
                  <a:lnTo>
                    <a:pt x="48" y="264"/>
                  </a:lnTo>
                  <a:lnTo>
                    <a:pt x="0" y="264"/>
                  </a:lnTo>
                  <a:lnTo>
                    <a:pt x="0" y="335"/>
                  </a:lnTo>
                  <a:lnTo>
                    <a:pt x="48" y="335"/>
                  </a:lnTo>
                  <a:lnTo>
                    <a:pt x="48" y="349"/>
                  </a:lnTo>
                  <a:lnTo>
                    <a:pt x="0" y="349"/>
                  </a:lnTo>
                  <a:lnTo>
                    <a:pt x="0" y="399"/>
                  </a:lnTo>
                  <a:lnTo>
                    <a:pt x="48" y="399"/>
                  </a:lnTo>
                  <a:lnTo>
                    <a:pt x="48" y="413"/>
                  </a:lnTo>
                  <a:lnTo>
                    <a:pt x="0" y="413"/>
                  </a:lnTo>
                  <a:lnTo>
                    <a:pt x="0" y="485"/>
                  </a:lnTo>
                  <a:lnTo>
                    <a:pt x="48" y="485"/>
                  </a:lnTo>
                  <a:lnTo>
                    <a:pt x="48" y="499"/>
                  </a:lnTo>
                  <a:lnTo>
                    <a:pt x="0" y="499"/>
                  </a:lnTo>
                  <a:lnTo>
                    <a:pt x="0" y="568"/>
                  </a:lnTo>
                  <a:lnTo>
                    <a:pt x="48" y="568"/>
                  </a:lnTo>
                  <a:lnTo>
                    <a:pt x="48" y="582"/>
                  </a:lnTo>
                  <a:lnTo>
                    <a:pt x="0" y="582"/>
                  </a:lnTo>
                  <a:lnTo>
                    <a:pt x="0" y="634"/>
                  </a:lnTo>
                  <a:lnTo>
                    <a:pt x="109" y="634"/>
                  </a:lnTo>
                  <a:lnTo>
                    <a:pt x="109" y="0"/>
                  </a:lnTo>
                  <a:lnTo>
                    <a:pt x="0" y="0"/>
                  </a:lnTo>
                  <a:lnTo>
                    <a:pt x="0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8672616" y="97611"/>
            <a:ext cx="433212" cy="328436"/>
            <a:chOff x="3919538" y="2133600"/>
            <a:chExt cx="1023937" cy="776288"/>
          </a:xfrm>
          <a:solidFill>
            <a:schemeClr val="bg1"/>
          </a:solidFill>
        </p:grpSpPr>
        <p:sp>
          <p:nvSpPr>
            <p:cNvPr id="62" name="Freeform 36"/>
            <p:cNvSpPr>
              <a:spLocks noEditPoints="1"/>
            </p:cNvSpPr>
            <p:nvPr/>
          </p:nvSpPr>
          <p:spPr bwMode="auto">
            <a:xfrm>
              <a:off x="4214813" y="2651125"/>
              <a:ext cx="655637" cy="244475"/>
            </a:xfrm>
            <a:custGeom>
              <a:avLst/>
              <a:gdLst>
                <a:gd name="T0" fmla="*/ 0 w 173"/>
                <a:gd name="T1" fmla="*/ 12 h 64"/>
                <a:gd name="T2" fmla="*/ 0 w 173"/>
                <a:gd name="T3" fmla="*/ 52 h 64"/>
                <a:gd name="T4" fmla="*/ 12 w 173"/>
                <a:gd name="T5" fmla="*/ 64 h 64"/>
                <a:gd name="T6" fmla="*/ 173 w 173"/>
                <a:gd name="T7" fmla="*/ 64 h 64"/>
                <a:gd name="T8" fmla="*/ 173 w 173"/>
                <a:gd name="T9" fmla="*/ 54 h 64"/>
                <a:gd name="T10" fmla="*/ 162 w 173"/>
                <a:gd name="T11" fmla="*/ 54 h 64"/>
                <a:gd name="T12" fmla="*/ 159 w 173"/>
                <a:gd name="T13" fmla="*/ 34 h 64"/>
                <a:gd name="T14" fmla="*/ 164 w 173"/>
                <a:gd name="T15" fmla="*/ 10 h 64"/>
                <a:gd name="T16" fmla="*/ 173 w 173"/>
                <a:gd name="T17" fmla="*/ 10 h 64"/>
                <a:gd name="T18" fmla="*/ 173 w 173"/>
                <a:gd name="T19" fmla="*/ 0 h 64"/>
                <a:gd name="T20" fmla="*/ 12 w 173"/>
                <a:gd name="T21" fmla="*/ 0 h 64"/>
                <a:gd name="T22" fmla="*/ 0 w 173"/>
                <a:gd name="T23" fmla="*/ 12 h 64"/>
                <a:gd name="T24" fmla="*/ 150 w 173"/>
                <a:gd name="T25" fmla="*/ 21 h 64"/>
                <a:gd name="T26" fmla="*/ 149 w 173"/>
                <a:gd name="T27" fmla="*/ 30 h 64"/>
                <a:gd name="T28" fmla="*/ 25 w 173"/>
                <a:gd name="T29" fmla="*/ 30 h 64"/>
                <a:gd name="T30" fmla="*/ 25 w 173"/>
                <a:gd name="T31" fmla="*/ 34 h 64"/>
                <a:gd name="T32" fmla="*/ 149 w 173"/>
                <a:gd name="T33" fmla="*/ 34 h 64"/>
                <a:gd name="T34" fmla="*/ 150 w 173"/>
                <a:gd name="T35" fmla="*/ 43 h 64"/>
                <a:gd name="T36" fmla="*/ 26 w 173"/>
                <a:gd name="T37" fmla="*/ 43 h 64"/>
                <a:gd name="T38" fmla="*/ 26 w 173"/>
                <a:gd name="T39" fmla="*/ 47 h 64"/>
                <a:gd name="T40" fmla="*/ 150 w 173"/>
                <a:gd name="T41" fmla="*/ 47 h 64"/>
                <a:gd name="T42" fmla="*/ 152 w 173"/>
                <a:gd name="T43" fmla="*/ 54 h 64"/>
                <a:gd name="T44" fmla="*/ 12 w 173"/>
                <a:gd name="T45" fmla="*/ 54 h 64"/>
                <a:gd name="T46" fmla="*/ 10 w 173"/>
                <a:gd name="T47" fmla="*/ 52 h 64"/>
                <a:gd name="T48" fmla="*/ 10 w 173"/>
                <a:gd name="T49" fmla="*/ 12 h 64"/>
                <a:gd name="T50" fmla="*/ 12 w 173"/>
                <a:gd name="T51" fmla="*/ 10 h 64"/>
                <a:gd name="T52" fmla="*/ 153 w 173"/>
                <a:gd name="T53" fmla="*/ 10 h 64"/>
                <a:gd name="T54" fmla="*/ 151 w 173"/>
                <a:gd name="T55" fmla="*/ 17 h 64"/>
                <a:gd name="T56" fmla="*/ 26 w 173"/>
                <a:gd name="T57" fmla="*/ 17 h 64"/>
                <a:gd name="T58" fmla="*/ 26 w 173"/>
                <a:gd name="T59" fmla="*/ 21 h 64"/>
                <a:gd name="T60" fmla="*/ 150 w 173"/>
                <a:gd name="T61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3" h="64">
                  <a:moveTo>
                    <a:pt x="0" y="1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59"/>
                    <a:pt x="6" y="64"/>
                    <a:pt x="12" y="64"/>
                  </a:cubicBezTo>
                  <a:cubicBezTo>
                    <a:pt x="173" y="64"/>
                    <a:pt x="173" y="64"/>
                    <a:pt x="173" y="64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1" y="49"/>
                    <a:pt x="159" y="43"/>
                    <a:pt x="159" y="34"/>
                  </a:cubicBezTo>
                  <a:cubicBezTo>
                    <a:pt x="159" y="23"/>
                    <a:pt x="162" y="14"/>
                    <a:pt x="164" y="10"/>
                  </a:cubicBezTo>
                  <a:cubicBezTo>
                    <a:pt x="173" y="10"/>
                    <a:pt x="173" y="10"/>
                    <a:pt x="173" y="1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lose/>
                  <a:moveTo>
                    <a:pt x="150" y="21"/>
                  </a:moveTo>
                  <a:cubicBezTo>
                    <a:pt x="150" y="24"/>
                    <a:pt x="149" y="27"/>
                    <a:pt x="149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7"/>
                    <a:pt x="149" y="40"/>
                    <a:pt x="150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50"/>
                    <a:pt x="151" y="52"/>
                    <a:pt x="15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1" y="54"/>
                    <a:pt x="10" y="53"/>
                    <a:pt x="10" y="5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11" y="10"/>
                    <a:pt x="12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12"/>
                    <a:pt x="152" y="14"/>
                    <a:pt x="151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21"/>
                    <a:pt x="26" y="21"/>
                    <a:pt x="26" y="21"/>
                  </a:cubicBezTo>
                  <a:lnTo>
                    <a:pt x="15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37"/>
            <p:cNvSpPr>
              <a:spLocks noEditPoints="1"/>
            </p:cNvSpPr>
            <p:nvPr/>
          </p:nvSpPr>
          <p:spPr bwMode="auto">
            <a:xfrm>
              <a:off x="4203700" y="2373313"/>
              <a:ext cx="655637" cy="247650"/>
            </a:xfrm>
            <a:custGeom>
              <a:avLst/>
              <a:gdLst>
                <a:gd name="T0" fmla="*/ 12 w 173"/>
                <a:gd name="T1" fmla="*/ 65 h 65"/>
                <a:gd name="T2" fmla="*/ 173 w 173"/>
                <a:gd name="T3" fmla="*/ 65 h 65"/>
                <a:gd name="T4" fmla="*/ 173 w 173"/>
                <a:gd name="T5" fmla="*/ 55 h 65"/>
                <a:gd name="T6" fmla="*/ 162 w 173"/>
                <a:gd name="T7" fmla="*/ 55 h 65"/>
                <a:gd name="T8" fmla="*/ 159 w 173"/>
                <a:gd name="T9" fmla="*/ 35 h 65"/>
                <a:gd name="T10" fmla="*/ 164 w 173"/>
                <a:gd name="T11" fmla="*/ 10 h 65"/>
                <a:gd name="T12" fmla="*/ 173 w 173"/>
                <a:gd name="T13" fmla="*/ 10 h 65"/>
                <a:gd name="T14" fmla="*/ 173 w 173"/>
                <a:gd name="T15" fmla="*/ 0 h 65"/>
                <a:gd name="T16" fmla="*/ 12 w 173"/>
                <a:gd name="T17" fmla="*/ 0 h 65"/>
                <a:gd name="T18" fmla="*/ 0 w 173"/>
                <a:gd name="T19" fmla="*/ 12 h 65"/>
                <a:gd name="T20" fmla="*/ 0 w 173"/>
                <a:gd name="T21" fmla="*/ 53 h 65"/>
                <a:gd name="T22" fmla="*/ 12 w 173"/>
                <a:gd name="T23" fmla="*/ 65 h 65"/>
                <a:gd name="T24" fmla="*/ 10 w 173"/>
                <a:gd name="T25" fmla="*/ 12 h 65"/>
                <a:gd name="T26" fmla="*/ 12 w 173"/>
                <a:gd name="T27" fmla="*/ 10 h 65"/>
                <a:gd name="T28" fmla="*/ 153 w 173"/>
                <a:gd name="T29" fmla="*/ 10 h 65"/>
                <a:gd name="T30" fmla="*/ 151 w 173"/>
                <a:gd name="T31" fmla="*/ 17 h 65"/>
                <a:gd name="T32" fmla="*/ 26 w 173"/>
                <a:gd name="T33" fmla="*/ 17 h 65"/>
                <a:gd name="T34" fmla="*/ 26 w 173"/>
                <a:gd name="T35" fmla="*/ 22 h 65"/>
                <a:gd name="T36" fmla="*/ 150 w 173"/>
                <a:gd name="T37" fmla="*/ 22 h 65"/>
                <a:gd name="T38" fmla="*/ 149 w 173"/>
                <a:gd name="T39" fmla="*/ 30 h 65"/>
                <a:gd name="T40" fmla="*/ 25 w 173"/>
                <a:gd name="T41" fmla="*/ 30 h 65"/>
                <a:gd name="T42" fmla="*/ 25 w 173"/>
                <a:gd name="T43" fmla="*/ 35 h 65"/>
                <a:gd name="T44" fmla="*/ 149 w 173"/>
                <a:gd name="T45" fmla="*/ 35 h 65"/>
                <a:gd name="T46" fmla="*/ 150 w 173"/>
                <a:gd name="T47" fmla="*/ 43 h 65"/>
                <a:gd name="T48" fmla="*/ 26 w 173"/>
                <a:gd name="T49" fmla="*/ 43 h 65"/>
                <a:gd name="T50" fmla="*/ 26 w 173"/>
                <a:gd name="T51" fmla="*/ 48 h 65"/>
                <a:gd name="T52" fmla="*/ 150 w 173"/>
                <a:gd name="T53" fmla="*/ 48 h 65"/>
                <a:gd name="T54" fmla="*/ 152 w 173"/>
                <a:gd name="T55" fmla="*/ 55 h 65"/>
                <a:gd name="T56" fmla="*/ 12 w 173"/>
                <a:gd name="T57" fmla="*/ 55 h 65"/>
                <a:gd name="T58" fmla="*/ 10 w 173"/>
                <a:gd name="T59" fmla="*/ 53 h 65"/>
                <a:gd name="T60" fmla="*/ 10 w 173"/>
                <a:gd name="T61" fmla="*/ 1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3" h="65">
                  <a:moveTo>
                    <a:pt x="12" y="65"/>
                  </a:moveTo>
                  <a:cubicBezTo>
                    <a:pt x="173" y="65"/>
                    <a:pt x="173" y="65"/>
                    <a:pt x="173" y="6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1" y="50"/>
                    <a:pt x="159" y="43"/>
                    <a:pt x="159" y="35"/>
                  </a:cubicBezTo>
                  <a:cubicBezTo>
                    <a:pt x="159" y="23"/>
                    <a:pt x="162" y="15"/>
                    <a:pt x="164" y="10"/>
                  </a:cubicBezTo>
                  <a:cubicBezTo>
                    <a:pt x="173" y="10"/>
                    <a:pt x="173" y="10"/>
                    <a:pt x="173" y="1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9"/>
                    <a:pt x="6" y="65"/>
                    <a:pt x="12" y="65"/>
                  </a:cubicBezTo>
                  <a:close/>
                  <a:moveTo>
                    <a:pt x="10" y="12"/>
                  </a:moveTo>
                  <a:cubicBezTo>
                    <a:pt x="10" y="11"/>
                    <a:pt x="11" y="10"/>
                    <a:pt x="12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3" y="12"/>
                    <a:pt x="152" y="15"/>
                    <a:pt x="151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4"/>
                    <a:pt x="149" y="27"/>
                    <a:pt x="149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38"/>
                    <a:pt x="149" y="40"/>
                    <a:pt x="150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150" y="48"/>
                    <a:pt x="150" y="48"/>
                    <a:pt x="150" y="48"/>
                  </a:cubicBezTo>
                  <a:cubicBezTo>
                    <a:pt x="151" y="50"/>
                    <a:pt x="151" y="53"/>
                    <a:pt x="15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1" y="55"/>
                    <a:pt x="10" y="54"/>
                    <a:pt x="10" y="53"/>
                  </a:cubicBez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38"/>
            <p:cNvSpPr>
              <a:spLocks noEditPoints="1"/>
            </p:cNvSpPr>
            <p:nvPr/>
          </p:nvSpPr>
          <p:spPr bwMode="auto">
            <a:xfrm>
              <a:off x="3919538" y="2316163"/>
              <a:ext cx="284162" cy="593725"/>
            </a:xfrm>
            <a:custGeom>
              <a:avLst/>
              <a:gdLst>
                <a:gd name="T0" fmla="*/ 65 w 75"/>
                <a:gd name="T1" fmla="*/ 15 h 156"/>
                <a:gd name="T2" fmla="*/ 48 w 75"/>
                <a:gd name="T3" fmla="*/ 16 h 156"/>
                <a:gd name="T4" fmla="*/ 27 w 75"/>
                <a:gd name="T5" fmla="*/ 9 h 156"/>
                <a:gd name="T6" fmla="*/ 28 w 75"/>
                <a:gd name="T7" fmla="*/ 1 h 156"/>
                <a:gd name="T8" fmla="*/ 20 w 75"/>
                <a:gd name="T9" fmla="*/ 0 h 156"/>
                <a:gd name="T10" fmla="*/ 1 w 75"/>
                <a:gd name="T11" fmla="*/ 139 h 156"/>
                <a:gd name="T12" fmla="*/ 10 w 75"/>
                <a:gd name="T13" fmla="*/ 150 h 156"/>
                <a:gd name="T14" fmla="*/ 45 w 75"/>
                <a:gd name="T15" fmla="*/ 155 h 156"/>
                <a:gd name="T16" fmla="*/ 57 w 75"/>
                <a:gd name="T17" fmla="*/ 146 h 156"/>
                <a:gd name="T18" fmla="*/ 75 w 75"/>
                <a:gd name="T19" fmla="*/ 8 h 156"/>
                <a:gd name="T20" fmla="*/ 67 w 75"/>
                <a:gd name="T21" fmla="*/ 7 h 156"/>
                <a:gd name="T22" fmla="*/ 65 w 75"/>
                <a:gd name="T23" fmla="*/ 15 h 156"/>
                <a:gd name="T24" fmla="*/ 48 w 75"/>
                <a:gd name="T25" fmla="*/ 145 h 156"/>
                <a:gd name="T26" fmla="*/ 46 w 75"/>
                <a:gd name="T27" fmla="*/ 146 h 156"/>
                <a:gd name="T28" fmla="*/ 11 w 75"/>
                <a:gd name="T29" fmla="*/ 142 h 156"/>
                <a:gd name="T30" fmla="*/ 10 w 75"/>
                <a:gd name="T31" fmla="*/ 140 h 156"/>
                <a:gd name="T32" fmla="*/ 26 w 75"/>
                <a:gd name="T33" fmla="*/ 18 h 156"/>
                <a:gd name="T34" fmla="*/ 32 w 75"/>
                <a:gd name="T35" fmla="*/ 21 h 156"/>
                <a:gd name="T36" fmla="*/ 17 w 75"/>
                <a:gd name="T37" fmla="*/ 129 h 156"/>
                <a:gd name="T38" fmla="*/ 21 w 75"/>
                <a:gd name="T39" fmla="*/ 129 h 156"/>
                <a:gd name="T40" fmla="*/ 35 w 75"/>
                <a:gd name="T41" fmla="*/ 22 h 156"/>
                <a:gd name="T42" fmla="*/ 43 w 75"/>
                <a:gd name="T43" fmla="*/ 24 h 156"/>
                <a:gd name="T44" fmla="*/ 28 w 75"/>
                <a:gd name="T45" fmla="*/ 131 h 156"/>
                <a:gd name="T46" fmla="*/ 32 w 75"/>
                <a:gd name="T47" fmla="*/ 131 h 156"/>
                <a:gd name="T48" fmla="*/ 47 w 75"/>
                <a:gd name="T49" fmla="*/ 24 h 156"/>
                <a:gd name="T50" fmla="*/ 54 w 75"/>
                <a:gd name="T51" fmla="*/ 25 h 156"/>
                <a:gd name="T52" fmla="*/ 40 w 75"/>
                <a:gd name="T53" fmla="*/ 132 h 156"/>
                <a:gd name="T54" fmla="*/ 43 w 75"/>
                <a:gd name="T55" fmla="*/ 132 h 156"/>
                <a:gd name="T56" fmla="*/ 58 w 75"/>
                <a:gd name="T57" fmla="*/ 25 h 156"/>
                <a:gd name="T58" fmla="*/ 64 w 75"/>
                <a:gd name="T59" fmla="*/ 24 h 156"/>
                <a:gd name="T60" fmla="*/ 48 w 75"/>
                <a:gd name="T61" fmla="*/ 14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5" h="156">
                  <a:moveTo>
                    <a:pt x="65" y="15"/>
                  </a:moveTo>
                  <a:cubicBezTo>
                    <a:pt x="61" y="16"/>
                    <a:pt x="55" y="17"/>
                    <a:pt x="48" y="16"/>
                  </a:cubicBezTo>
                  <a:cubicBezTo>
                    <a:pt x="38" y="14"/>
                    <a:pt x="31" y="11"/>
                    <a:pt x="27" y="9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0" y="144"/>
                    <a:pt x="4" y="150"/>
                    <a:pt x="10" y="150"/>
                  </a:cubicBezTo>
                  <a:cubicBezTo>
                    <a:pt x="45" y="155"/>
                    <a:pt x="45" y="155"/>
                    <a:pt x="45" y="155"/>
                  </a:cubicBezTo>
                  <a:cubicBezTo>
                    <a:pt x="51" y="156"/>
                    <a:pt x="56" y="152"/>
                    <a:pt x="57" y="146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67" y="7"/>
                    <a:pt x="67" y="7"/>
                    <a:pt x="67" y="7"/>
                  </a:cubicBezTo>
                  <a:lnTo>
                    <a:pt x="65" y="15"/>
                  </a:lnTo>
                  <a:close/>
                  <a:moveTo>
                    <a:pt x="48" y="145"/>
                  </a:moveTo>
                  <a:cubicBezTo>
                    <a:pt x="48" y="146"/>
                    <a:pt x="47" y="146"/>
                    <a:pt x="46" y="146"/>
                  </a:cubicBezTo>
                  <a:cubicBezTo>
                    <a:pt x="11" y="142"/>
                    <a:pt x="11" y="142"/>
                    <a:pt x="11" y="142"/>
                  </a:cubicBezTo>
                  <a:cubicBezTo>
                    <a:pt x="10" y="142"/>
                    <a:pt x="10" y="141"/>
                    <a:pt x="10" y="140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8" y="19"/>
                    <a:pt x="30" y="20"/>
                    <a:pt x="32" y="21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21" y="129"/>
                    <a:pt x="21" y="129"/>
                    <a:pt x="21" y="129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8" y="23"/>
                    <a:pt x="40" y="23"/>
                    <a:pt x="43" y="24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2" y="131"/>
                    <a:pt x="32" y="131"/>
                    <a:pt x="32" y="131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25"/>
                    <a:pt x="51" y="25"/>
                    <a:pt x="54" y="25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0" y="25"/>
                    <a:pt x="62" y="25"/>
                    <a:pt x="64" y="24"/>
                  </a:cubicBezTo>
                  <a:lnTo>
                    <a:pt x="48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39"/>
            <p:cNvSpPr>
              <a:spLocks noChangeArrowheads="1"/>
            </p:cNvSpPr>
            <p:nvPr/>
          </p:nvSpPr>
          <p:spPr bwMode="auto">
            <a:xfrm>
              <a:off x="4397375" y="2133600"/>
              <a:ext cx="546100" cy="428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0"/>
            <p:cNvSpPr/>
            <p:nvPr/>
          </p:nvSpPr>
          <p:spPr bwMode="auto">
            <a:xfrm>
              <a:off x="4881563" y="2187575"/>
              <a:ext cx="57150" cy="220663"/>
            </a:xfrm>
            <a:custGeom>
              <a:avLst/>
              <a:gdLst>
                <a:gd name="T0" fmla="*/ 10 w 15"/>
                <a:gd name="T1" fmla="*/ 0 h 58"/>
                <a:gd name="T2" fmla="*/ 5 w 15"/>
                <a:gd name="T3" fmla="*/ 0 h 58"/>
                <a:gd name="T4" fmla="*/ 5 w 15"/>
                <a:gd name="T5" fmla="*/ 38 h 58"/>
                <a:gd name="T6" fmla="*/ 0 w 15"/>
                <a:gd name="T7" fmla="*/ 50 h 58"/>
                <a:gd name="T8" fmla="*/ 7 w 15"/>
                <a:gd name="T9" fmla="*/ 58 h 58"/>
                <a:gd name="T10" fmla="*/ 15 w 15"/>
                <a:gd name="T11" fmla="*/ 50 h 58"/>
                <a:gd name="T12" fmla="*/ 10 w 15"/>
                <a:gd name="T13" fmla="*/ 38 h 58"/>
                <a:gd name="T14" fmla="*/ 10 w 15"/>
                <a:gd name="T1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8">
                  <a:moveTo>
                    <a:pt x="1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2" y="41"/>
                    <a:pt x="0" y="47"/>
                    <a:pt x="0" y="50"/>
                  </a:cubicBezTo>
                  <a:cubicBezTo>
                    <a:pt x="0" y="54"/>
                    <a:pt x="3" y="58"/>
                    <a:pt x="7" y="58"/>
                  </a:cubicBezTo>
                  <a:cubicBezTo>
                    <a:pt x="11" y="58"/>
                    <a:pt x="15" y="54"/>
                    <a:pt x="15" y="50"/>
                  </a:cubicBezTo>
                  <a:cubicBezTo>
                    <a:pt x="15" y="47"/>
                    <a:pt x="13" y="41"/>
                    <a:pt x="10" y="38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41"/>
            <p:cNvSpPr>
              <a:spLocks noChangeArrowheads="1"/>
            </p:cNvSpPr>
            <p:nvPr/>
          </p:nvSpPr>
          <p:spPr bwMode="auto">
            <a:xfrm>
              <a:off x="4452938" y="2190750"/>
              <a:ext cx="422275" cy="168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76" name="Straight Connector 36"/>
          <p:cNvCxnSpPr/>
          <p:nvPr/>
        </p:nvCxnSpPr>
        <p:spPr>
          <a:xfrm>
            <a:off x="-406400" y="6462995"/>
            <a:ext cx="13367657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2307541" y="1334096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4414722" y="1334096"/>
            <a:ext cx="593101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数据来自美国宾夕法尼亚大学沃顿商学院研究数据服务中心WRDS (Wharton Research Data Services)，内容为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年美国各公司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CEO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薪资状况。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4344860" y="1143529"/>
            <a:ext cx="0" cy="1376786"/>
          </a:xfrm>
          <a:prstGeom prst="line">
            <a:avLst/>
          </a:prstGeom>
          <a:ln w="22225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Freeform 54"/>
          <p:cNvSpPr>
            <a:spLocks noEditPoints="1"/>
          </p:cNvSpPr>
          <p:nvPr/>
        </p:nvSpPr>
        <p:spPr bwMode="auto">
          <a:xfrm>
            <a:off x="1979170" y="1368929"/>
            <a:ext cx="341360" cy="362563"/>
          </a:xfrm>
          <a:custGeom>
            <a:avLst/>
            <a:gdLst>
              <a:gd name="T0" fmla="*/ 96 w 133"/>
              <a:gd name="T1" fmla="*/ 7 h 142"/>
              <a:gd name="T2" fmla="*/ 41 w 133"/>
              <a:gd name="T3" fmla="*/ 37 h 142"/>
              <a:gd name="T4" fmla="*/ 50 w 133"/>
              <a:gd name="T5" fmla="*/ 78 h 142"/>
              <a:gd name="T6" fmla="*/ 44 w 133"/>
              <a:gd name="T7" fmla="*/ 84 h 142"/>
              <a:gd name="T8" fmla="*/ 42 w 133"/>
              <a:gd name="T9" fmla="*/ 82 h 142"/>
              <a:gd name="T10" fmla="*/ 0 w 133"/>
              <a:gd name="T11" fmla="*/ 130 h 142"/>
              <a:gd name="T12" fmla="*/ 14 w 133"/>
              <a:gd name="T13" fmla="*/ 142 h 142"/>
              <a:gd name="T14" fmla="*/ 56 w 133"/>
              <a:gd name="T15" fmla="*/ 94 h 142"/>
              <a:gd name="T16" fmla="*/ 53 w 133"/>
              <a:gd name="T17" fmla="*/ 92 h 142"/>
              <a:gd name="T18" fmla="*/ 59 w 133"/>
              <a:gd name="T19" fmla="*/ 86 h 142"/>
              <a:gd name="T20" fmla="*/ 71 w 133"/>
              <a:gd name="T21" fmla="*/ 92 h 142"/>
              <a:gd name="T22" fmla="*/ 126 w 133"/>
              <a:gd name="T23" fmla="*/ 62 h 142"/>
              <a:gd name="T24" fmla="*/ 96 w 133"/>
              <a:gd name="T25" fmla="*/ 7 h 142"/>
              <a:gd name="T26" fmla="*/ 115 w 133"/>
              <a:gd name="T27" fmla="*/ 59 h 142"/>
              <a:gd name="T28" fmla="*/ 74 w 133"/>
              <a:gd name="T29" fmla="*/ 81 h 142"/>
              <a:gd name="T30" fmla="*/ 52 w 133"/>
              <a:gd name="T31" fmla="*/ 40 h 142"/>
              <a:gd name="T32" fmla="*/ 93 w 133"/>
              <a:gd name="T33" fmla="*/ 18 h 142"/>
              <a:gd name="T34" fmla="*/ 115 w 133"/>
              <a:gd name="T35" fmla="*/ 59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3" h="142">
                <a:moveTo>
                  <a:pt x="96" y="7"/>
                </a:moveTo>
                <a:cubicBezTo>
                  <a:pt x="72" y="0"/>
                  <a:pt x="48" y="14"/>
                  <a:pt x="41" y="37"/>
                </a:cubicBezTo>
                <a:cubicBezTo>
                  <a:pt x="37" y="52"/>
                  <a:pt x="40" y="67"/>
                  <a:pt x="50" y="78"/>
                </a:cubicBezTo>
                <a:cubicBezTo>
                  <a:pt x="44" y="84"/>
                  <a:pt x="44" y="84"/>
                  <a:pt x="44" y="84"/>
                </a:cubicBezTo>
                <a:cubicBezTo>
                  <a:pt x="42" y="82"/>
                  <a:pt x="42" y="82"/>
                  <a:pt x="42" y="82"/>
                </a:cubicBezTo>
                <a:cubicBezTo>
                  <a:pt x="0" y="130"/>
                  <a:pt x="0" y="130"/>
                  <a:pt x="0" y="130"/>
                </a:cubicBezTo>
                <a:cubicBezTo>
                  <a:pt x="14" y="142"/>
                  <a:pt x="14" y="142"/>
                  <a:pt x="14" y="142"/>
                </a:cubicBezTo>
                <a:cubicBezTo>
                  <a:pt x="56" y="94"/>
                  <a:pt x="56" y="94"/>
                  <a:pt x="56" y="94"/>
                </a:cubicBezTo>
                <a:cubicBezTo>
                  <a:pt x="53" y="92"/>
                  <a:pt x="53" y="92"/>
                  <a:pt x="53" y="92"/>
                </a:cubicBezTo>
                <a:cubicBezTo>
                  <a:pt x="59" y="86"/>
                  <a:pt x="59" y="86"/>
                  <a:pt x="59" y="86"/>
                </a:cubicBezTo>
                <a:cubicBezTo>
                  <a:pt x="62" y="89"/>
                  <a:pt x="66" y="91"/>
                  <a:pt x="71" y="92"/>
                </a:cubicBezTo>
                <a:cubicBezTo>
                  <a:pt x="94" y="99"/>
                  <a:pt x="119" y="86"/>
                  <a:pt x="126" y="62"/>
                </a:cubicBezTo>
                <a:cubicBezTo>
                  <a:pt x="133" y="39"/>
                  <a:pt x="119" y="14"/>
                  <a:pt x="96" y="7"/>
                </a:cubicBezTo>
                <a:close/>
                <a:moveTo>
                  <a:pt x="115" y="59"/>
                </a:moveTo>
                <a:cubicBezTo>
                  <a:pt x="110" y="76"/>
                  <a:pt x="91" y="86"/>
                  <a:pt x="74" y="81"/>
                </a:cubicBezTo>
                <a:cubicBezTo>
                  <a:pt x="57" y="76"/>
                  <a:pt x="47" y="58"/>
                  <a:pt x="52" y="40"/>
                </a:cubicBezTo>
                <a:cubicBezTo>
                  <a:pt x="57" y="23"/>
                  <a:pt x="75" y="13"/>
                  <a:pt x="93" y="18"/>
                </a:cubicBezTo>
                <a:cubicBezTo>
                  <a:pt x="110" y="23"/>
                  <a:pt x="120" y="42"/>
                  <a:pt x="115" y="5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307541" y="3619461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数据截取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14722" y="3619461"/>
            <a:ext cx="593101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由于数据比较多，所以截取了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CEO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人数最多的十个州作为研究对象。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54"/>
          <p:cNvSpPr>
            <a:spLocks noEditPoints="1"/>
          </p:cNvSpPr>
          <p:nvPr/>
        </p:nvSpPr>
        <p:spPr bwMode="auto">
          <a:xfrm>
            <a:off x="1979170" y="3654294"/>
            <a:ext cx="341360" cy="362563"/>
          </a:xfrm>
          <a:custGeom>
            <a:avLst/>
            <a:gdLst>
              <a:gd name="T0" fmla="*/ 96 w 133"/>
              <a:gd name="T1" fmla="*/ 7 h 142"/>
              <a:gd name="T2" fmla="*/ 41 w 133"/>
              <a:gd name="T3" fmla="*/ 37 h 142"/>
              <a:gd name="T4" fmla="*/ 50 w 133"/>
              <a:gd name="T5" fmla="*/ 78 h 142"/>
              <a:gd name="T6" fmla="*/ 44 w 133"/>
              <a:gd name="T7" fmla="*/ 84 h 142"/>
              <a:gd name="T8" fmla="*/ 42 w 133"/>
              <a:gd name="T9" fmla="*/ 82 h 142"/>
              <a:gd name="T10" fmla="*/ 0 w 133"/>
              <a:gd name="T11" fmla="*/ 130 h 142"/>
              <a:gd name="T12" fmla="*/ 14 w 133"/>
              <a:gd name="T13" fmla="*/ 142 h 142"/>
              <a:gd name="T14" fmla="*/ 56 w 133"/>
              <a:gd name="T15" fmla="*/ 94 h 142"/>
              <a:gd name="T16" fmla="*/ 53 w 133"/>
              <a:gd name="T17" fmla="*/ 92 h 142"/>
              <a:gd name="T18" fmla="*/ 59 w 133"/>
              <a:gd name="T19" fmla="*/ 86 h 142"/>
              <a:gd name="T20" fmla="*/ 71 w 133"/>
              <a:gd name="T21" fmla="*/ 92 h 142"/>
              <a:gd name="T22" fmla="*/ 126 w 133"/>
              <a:gd name="T23" fmla="*/ 62 h 142"/>
              <a:gd name="T24" fmla="*/ 96 w 133"/>
              <a:gd name="T25" fmla="*/ 7 h 142"/>
              <a:gd name="T26" fmla="*/ 115 w 133"/>
              <a:gd name="T27" fmla="*/ 59 h 142"/>
              <a:gd name="T28" fmla="*/ 74 w 133"/>
              <a:gd name="T29" fmla="*/ 81 h 142"/>
              <a:gd name="T30" fmla="*/ 52 w 133"/>
              <a:gd name="T31" fmla="*/ 40 h 142"/>
              <a:gd name="T32" fmla="*/ 93 w 133"/>
              <a:gd name="T33" fmla="*/ 18 h 142"/>
              <a:gd name="T34" fmla="*/ 115 w 133"/>
              <a:gd name="T35" fmla="*/ 59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3" h="142">
                <a:moveTo>
                  <a:pt x="96" y="7"/>
                </a:moveTo>
                <a:cubicBezTo>
                  <a:pt x="72" y="0"/>
                  <a:pt x="48" y="14"/>
                  <a:pt x="41" y="37"/>
                </a:cubicBezTo>
                <a:cubicBezTo>
                  <a:pt x="37" y="52"/>
                  <a:pt x="40" y="67"/>
                  <a:pt x="50" y="78"/>
                </a:cubicBezTo>
                <a:cubicBezTo>
                  <a:pt x="44" y="84"/>
                  <a:pt x="44" y="84"/>
                  <a:pt x="44" y="84"/>
                </a:cubicBezTo>
                <a:cubicBezTo>
                  <a:pt x="42" y="82"/>
                  <a:pt x="42" y="82"/>
                  <a:pt x="42" y="82"/>
                </a:cubicBezTo>
                <a:cubicBezTo>
                  <a:pt x="0" y="130"/>
                  <a:pt x="0" y="130"/>
                  <a:pt x="0" y="130"/>
                </a:cubicBezTo>
                <a:cubicBezTo>
                  <a:pt x="14" y="142"/>
                  <a:pt x="14" y="142"/>
                  <a:pt x="14" y="142"/>
                </a:cubicBezTo>
                <a:cubicBezTo>
                  <a:pt x="56" y="94"/>
                  <a:pt x="56" y="94"/>
                  <a:pt x="56" y="94"/>
                </a:cubicBezTo>
                <a:cubicBezTo>
                  <a:pt x="53" y="92"/>
                  <a:pt x="53" y="92"/>
                  <a:pt x="53" y="92"/>
                </a:cubicBezTo>
                <a:cubicBezTo>
                  <a:pt x="59" y="86"/>
                  <a:pt x="59" y="86"/>
                  <a:pt x="59" y="86"/>
                </a:cubicBezTo>
                <a:cubicBezTo>
                  <a:pt x="62" y="89"/>
                  <a:pt x="66" y="91"/>
                  <a:pt x="71" y="92"/>
                </a:cubicBezTo>
                <a:cubicBezTo>
                  <a:pt x="94" y="99"/>
                  <a:pt x="119" y="86"/>
                  <a:pt x="126" y="62"/>
                </a:cubicBezTo>
                <a:cubicBezTo>
                  <a:pt x="133" y="39"/>
                  <a:pt x="119" y="14"/>
                  <a:pt x="96" y="7"/>
                </a:cubicBezTo>
                <a:close/>
                <a:moveTo>
                  <a:pt x="115" y="59"/>
                </a:moveTo>
                <a:cubicBezTo>
                  <a:pt x="110" y="76"/>
                  <a:pt x="91" y="86"/>
                  <a:pt x="74" y="81"/>
                </a:cubicBezTo>
                <a:cubicBezTo>
                  <a:pt x="57" y="76"/>
                  <a:pt x="47" y="58"/>
                  <a:pt x="52" y="40"/>
                </a:cubicBezTo>
                <a:cubicBezTo>
                  <a:pt x="57" y="23"/>
                  <a:pt x="75" y="13"/>
                  <a:pt x="93" y="18"/>
                </a:cubicBezTo>
                <a:cubicBezTo>
                  <a:pt x="110" y="23"/>
                  <a:pt x="120" y="42"/>
                  <a:pt x="115" y="5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4344860" y="3526684"/>
            <a:ext cx="0" cy="1376786"/>
          </a:xfrm>
          <a:prstGeom prst="line">
            <a:avLst/>
          </a:prstGeom>
          <a:ln w="22225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3" grpId="0" animBg="1"/>
      <p:bldP spid="14" grpId="0"/>
      <p:bldP spid="94" grpId="0"/>
      <p:bldP spid="95" grpId="0"/>
      <p:bldP spid="101" grpId="0" animBg="1"/>
      <p:bldP spid="8" grpId="0"/>
      <p:bldP spid="9" grpId="0"/>
      <p:bldP spid="10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/>
          <p:cNvSpPr/>
          <p:nvPr/>
        </p:nvSpPr>
        <p:spPr>
          <a:xfrm>
            <a:off x="0" y="-13001"/>
            <a:ext cx="12192000" cy="5341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114300">
              <a:schemeClr val="tx1">
                <a:lumMod val="95000"/>
                <a:lumOff val="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矩形 72"/>
          <p:cNvSpPr/>
          <p:nvPr/>
        </p:nvSpPr>
        <p:spPr>
          <a:xfrm>
            <a:off x="8609866" y="-12974"/>
            <a:ext cx="533077" cy="5330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453816" y="45282"/>
            <a:ext cx="272933" cy="429495"/>
            <a:chOff x="202024" y="45281"/>
            <a:chExt cx="272933" cy="429495"/>
          </a:xfrm>
        </p:grpSpPr>
        <p:sp>
          <p:nvSpPr>
            <p:cNvPr id="5" name="Rounded Rectangle 38"/>
            <p:cNvSpPr/>
            <p:nvPr/>
          </p:nvSpPr>
          <p:spPr>
            <a:xfrm rot="18000000">
              <a:off x="38895" y="208411"/>
              <a:ext cx="429494" cy="103236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39"/>
            <p:cNvSpPr/>
            <p:nvPr/>
          </p:nvSpPr>
          <p:spPr>
            <a:xfrm rot="18000000">
              <a:off x="208592" y="208410"/>
              <a:ext cx="429494" cy="103236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827207" y="10135"/>
            <a:ext cx="10464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sz="2800" spc="600" dirty="0">
              <a:solidFill>
                <a:schemeClr val="bg1"/>
              </a:solidFill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9405743" y="87999"/>
            <a:ext cx="312897" cy="347663"/>
            <a:chOff x="2790826" y="4105276"/>
            <a:chExt cx="900113" cy="1000125"/>
          </a:xfrm>
          <a:solidFill>
            <a:schemeClr val="bg1"/>
          </a:solidFill>
        </p:grpSpPr>
        <p:sp>
          <p:nvSpPr>
            <p:cNvPr id="36" name="Rectangle 9"/>
            <p:cNvSpPr>
              <a:spLocks noChangeArrowheads="1"/>
            </p:cNvSpPr>
            <p:nvPr/>
          </p:nvSpPr>
          <p:spPr bwMode="auto">
            <a:xfrm>
              <a:off x="3141663" y="4456113"/>
              <a:ext cx="450850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Rectangle 10"/>
            <p:cNvSpPr>
              <a:spLocks noChangeArrowheads="1"/>
            </p:cNvSpPr>
            <p:nvPr/>
          </p:nvSpPr>
          <p:spPr bwMode="auto">
            <a:xfrm>
              <a:off x="3144838" y="4560888"/>
              <a:ext cx="450850" cy="428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1"/>
            <p:cNvSpPr/>
            <p:nvPr/>
          </p:nvSpPr>
          <p:spPr bwMode="auto">
            <a:xfrm>
              <a:off x="3051176" y="4343401"/>
              <a:ext cx="639763" cy="762000"/>
            </a:xfrm>
            <a:custGeom>
              <a:avLst/>
              <a:gdLst>
                <a:gd name="T0" fmla="*/ 0 w 403"/>
                <a:gd name="T1" fmla="*/ 0 h 480"/>
                <a:gd name="T2" fmla="*/ 0 w 403"/>
                <a:gd name="T3" fmla="*/ 14 h 480"/>
                <a:gd name="T4" fmla="*/ 38 w 403"/>
                <a:gd name="T5" fmla="*/ 107 h 480"/>
                <a:gd name="T6" fmla="*/ 38 w 403"/>
                <a:gd name="T7" fmla="*/ 38 h 480"/>
                <a:gd name="T8" fmla="*/ 365 w 403"/>
                <a:gd name="T9" fmla="*/ 38 h 480"/>
                <a:gd name="T10" fmla="*/ 365 w 403"/>
                <a:gd name="T11" fmla="*/ 444 h 480"/>
                <a:gd name="T12" fmla="*/ 111 w 403"/>
                <a:gd name="T13" fmla="*/ 444 h 480"/>
                <a:gd name="T14" fmla="*/ 111 w 403"/>
                <a:gd name="T15" fmla="*/ 444 h 480"/>
                <a:gd name="T16" fmla="*/ 109 w 403"/>
                <a:gd name="T17" fmla="*/ 444 h 480"/>
                <a:gd name="T18" fmla="*/ 38 w 403"/>
                <a:gd name="T19" fmla="*/ 444 h 480"/>
                <a:gd name="T20" fmla="*/ 38 w 403"/>
                <a:gd name="T21" fmla="*/ 375 h 480"/>
                <a:gd name="T22" fmla="*/ 7 w 403"/>
                <a:gd name="T23" fmla="*/ 344 h 480"/>
                <a:gd name="T24" fmla="*/ 7 w 403"/>
                <a:gd name="T25" fmla="*/ 346 h 480"/>
                <a:gd name="T26" fmla="*/ 5 w 403"/>
                <a:gd name="T27" fmla="*/ 342 h 480"/>
                <a:gd name="T28" fmla="*/ 0 w 403"/>
                <a:gd name="T29" fmla="*/ 337 h 480"/>
                <a:gd name="T30" fmla="*/ 0 w 403"/>
                <a:gd name="T31" fmla="*/ 480 h 480"/>
                <a:gd name="T32" fmla="*/ 403 w 403"/>
                <a:gd name="T33" fmla="*/ 480 h 480"/>
                <a:gd name="T34" fmla="*/ 403 w 403"/>
                <a:gd name="T35" fmla="*/ 0 h 480"/>
                <a:gd name="T36" fmla="*/ 0 w 403"/>
                <a:gd name="T3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3" h="480">
                  <a:moveTo>
                    <a:pt x="0" y="0"/>
                  </a:moveTo>
                  <a:lnTo>
                    <a:pt x="0" y="14"/>
                  </a:lnTo>
                  <a:lnTo>
                    <a:pt x="38" y="107"/>
                  </a:lnTo>
                  <a:lnTo>
                    <a:pt x="38" y="38"/>
                  </a:lnTo>
                  <a:lnTo>
                    <a:pt x="365" y="38"/>
                  </a:lnTo>
                  <a:lnTo>
                    <a:pt x="365" y="444"/>
                  </a:lnTo>
                  <a:lnTo>
                    <a:pt x="111" y="444"/>
                  </a:lnTo>
                  <a:lnTo>
                    <a:pt x="111" y="444"/>
                  </a:lnTo>
                  <a:lnTo>
                    <a:pt x="109" y="444"/>
                  </a:lnTo>
                  <a:lnTo>
                    <a:pt x="38" y="444"/>
                  </a:lnTo>
                  <a:lnTo>
                    <a:pt x="38" y="375"/>
                  </a:lnTo>
                  <a:lnTo>
                    <a:pt x="7" y="344"/>
                  </a:lnTo>
                  <a:lnTo>
                    <a:pt x="7" y="346"/>
                  </a:lnTo>
                  <a:lnTo>
                    <a:pt x="5" y="342"/>
                  </a:lnTo>
                  <a:lnTo>
                    <a:pt x="0" y="337"/>
                  </a:lnTo>
                  <a:lnTo>
                    <a:pt x="0" y="480"/>
                  </a:lnTo>
                  <a:lnTo>
                    <a:pt x="403" y="480"/>
                  </a:lnTo>
                  <a:lnTo>
                    <a:pt x="4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2"/>
            <p:cNvSpPr/>
            <p:nvPr/>
          </p:nvSpPr>
          <p:spPr bwMode="auto">
            <a:xfrm>
              <a:off x="3171826" y="4656138"/>
              <a:ext cx="423863" cy="41275"/>
            </a:xfrm>
            <a:custGeom>
              <a:avLst/>
              <a:gdLst>
                <a:gd name="T0" fmla="*/ 0 w 267"/>
                <a:gd name="T1" fmla="*/ 0 h 26"/>
                <a:gd name="T2" fmla="*/ 9 w 267"/>
                <a:gd name="T3" fmla="*/ 26 h 26"/>
                <a:gd name="T4" fmla="*/ 267 w 267"/>
                <a:gd name="T5" fmla="*/ 26 h 26"/>
                <a:gd name="T6" fmla="*/ 267 w 267"/>
                <a:gd name="T7" fmla="*/ 0 h 26"/>
                <a:gd name="T8" fmla="*/ 0 w 267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26">
                  <a:moveTo>
                    <a:pt x="0" y="0"/>
                  </a:moveTo>
                  <a:lnTo>
                    <a:pt x="9" y="26"/>
                  </a:lnTo>
                  <a:lnTo>
                    <a:pt x="267" y="26"/>
                  </a:lnTo>
                  <a:lnTo>
                    <a:pt x="2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3"/>
            <p:cNvSpPr/>
            <p:nvPr/>
          </p:nvSpPr>
          <p:spPr bwMode="auto">
            <a:xfrm>
              <a:off x="3213101" y="4757738"/>
              <a:ext cx="387350" cy="41275"/>
            </a:xfrm>
            <a:custGeom>
              <a:avLst/>
              <a:gdLst>
                <a:gd name="T0" fmla="*/ 14 w 244"/>
                <a:gd name="T1" fmla="*/ 26 h 26"/>
                <a:gd name="T2" fmla="*/ 244 w 244"/>
                <a:gd name="T3" fmla="*/ 26 h 26"/>
                <a:gd name="T4" fmla="*/ 244 w 244"/>
                <a:gd name="T5" fmla="*/ 0 h 26"/>
                <a:gd name="T6" fmla="*/ 0 w 244"/>
                <a:gd name="T7" fmla="*/ 0 h 26"/>
                <a:gd name="T8" fmla="*/ 14 w 244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26">
                  <a:moveTo>
                    <a:pt x="14" y="26"/>
                  </a:moveTo>
                  <a:lnTo>
                    <a:pt x="244" y="26"/>
                  </a:lnTo>
                  <a:lnTo>
                    <a:pt x="244" y="0"/>
                  </a:lnTo>
                  <a:lnTo>
                    <a:pt x="0" y="0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Rectangle 14"/>
            <p:cNvSpPr>
              <a:spLocks noChangeArrowheads="1"/>
            </p:cNvSpPr>
            <p:nvPr/>
          </p:nvSpPr>
          <p:spPr bwMode="auto">
            <a:xfrm>
              <a:off x="3235326" y="4840288"/>
              <a:ext cx="360363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5"/>
            <p:cNvSpPr/>
            <p:nvPr/>
          </p:nvSpPr>
          <p:spPr bwMode="auto">
            <a:xfrm>
              <a:off x="3076576" y="4818063"/>
              <a:ext cx="139700" cy="188913"/>
            </a:xfrm>
            <a:custGeom>
              <a:avLst/>
              <a:gdLst>
                <a:gd name="T0" fmla="*/ 86 w 88"/>
                <a:gd name="T1" fmla="*/ 119 h 119"/>
                <a:gd name="T2" fmla="*/ 88 w 88"/>
                <a:gd name="T3" fmla="*/ 0 h 119"/>
                <a:gd name="T4" fmla="*/ 0 w 88"/>
                <a:gd name="T5" fmla="*/ 38 h 119"/>
                <a:gd name="T6" fmla="*/ 86 w 88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19">
                  <a:moveTo>
                    <a:pt x="86" y="119"/>
                  </a:moveTo>
                  <a:lnTo>
                    <a:pt x="88" y="0"/>
                  </a:lnTo>
                  <a:lnTo>
                    <a:pt x="0" y="38"/>
                  </a:lnTo>
                  <a:lnTo>
                    <a:pt x="86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6"/>
            <p:cNvSpPr/>
            <p:nvPr/>
          </p:nvSpPr>
          <p:spPr bwMode="auto">
            <a:xfrm>
              <a:off x="2790826" y="4105276"/>
              <a:ext cx="180975" cy="169863"/>
            </a:xfrm>
            <a:custGeom>
              <a:avLst/>
              <a:gdLst>
                <a:gd name="T0" fmla="*/ 41 w 48"/>
                <a:gd name="T1" fmla="*/ 12 h 45"/>
                <a:gd name="T2" fmla="*/ 20 w 48"/>
                <a:gd name="T3" fmla="*/ 3 h 45"/>
                <a:gd name="T4" fmla="*/ 12 w 48"/>
                <a:gd name="T5" fmla="*/ 7 h 45"/>
                <a:gd name="T6" fmla="*/ 3 w 48"/>
                <a:gd name="T7" fmla="*/ 27 h 45"/>
                <a:gd name="T8" fmla="*/ 11 w 48"/>
                <a:gd name="T9" fmla="*/ 45 h 45"/>
                <a:gd name="T10" fmla="*/ 48 w 48"/>
                <a:gd name="T11" fmla="*/ 30 h 45"/>
                <a:gd name="T12" fmla="*/ 41 w 48"/>
                <a:gd name="T13" fmla="*/ 1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5">
                  <a:moveTo>
                    <a:pt x="41" y="12"/>
                  </a:moveTo>
                  <a:cubicBezTo>
                    <a:pt x="38" y="4"/>
                    <a:pt x="28" y="0"/>
                    <a:pt x="20" y="3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4" y="10"/>
                    <a:pt x="0" y="19"/>
                    <a:pt x="3" y="27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48" y="30"/>
                    <a:pt x="48" y="30"/>
                    <a:pt x="48" y="30"/>
                  </a:cubicBezTo>
                  <a:lnTo>
                    <a:pt x="4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17"/>
            <p:cNvSpPr>
              <a:spLocks noChangeArrowheads="1"/>
            </p:cNvSpPr>
            <p:nvPr/>
          </p:nvSpPr>
          <p:spPr bwMode="auto">
            <a:xfrm>
              <a:off x="3230563" y="4946651"/>
              <a:ext cx="36988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8"/>
            <p:cNvSpPr>
              <a:spLocks noEditPoints="1"/>
            </p:cNvSpPr>
            <p:nvPr/>
          </p:nvSpPr>
          <p:spPr bwMode="auto">
            <a:xfrm>
              <a:off x="2836863" y="4233863"/>
              <a:ext cx="376238" cy="633413"/>
            </a:xfrm>
            <a:custGeom>
              <a:avLst/>
              <a:gdLst>
                <a:gd name="T0" fmla="*/ 100 w 100"/>
                <a:gd name="T1" fmla="*/ 153 h 168"/>
                <a:gd name="T2" fmla="*/ 38 w 100"/>
                <a:gd name="T3" fmla="*/ 0 h 168"/>
                <a:gd name="T4" fmla="*/ 0 w 100"/>
                <a:gd name="T5" fmla="*/ 16 h 168"/>
                <a:gd name="T6" fmla="*/ 63 w 100"/>
                <a:gd name="T7" fmla="*/ 168 h 168"/>
                <a:gd name="T8" fmla="*/ 100 w 100"/>
                <a:gd name="T9" fmla="*/ 153 h 168"/>
                <a:gd name="T10" fmla="*/ 34 w 100"/>
                <a:gd name="T11" fmla="*/ 7 h 168"/>
                <a:gd name="T12" fmla="*/ 75 w 100"/>
                <a:gd name="T13" fmla="*/ 108 h 168"/>
                <a:gd name="T14" fmla="*/ 74 w 100"/>
                <a:gd name="T15" fmla="*/ 116 h 168"/>
                <a:gd name="T16" fmla="*/ 67 w 100"/>
                <a:gd name="T17" fmla="*/ 111 h 168"/>
                <a:gd name="T18" fmla="*/ 26 w 100"/>
                <a:gd name="T19" fmla="*/ 10 h 168"/>
                <a:gd name="T20" fmla="*/ 34 w 100"/>
                <a:gd name="T21" fmla="*/ 7 h 168"/>
                <a:gd name="T22" fmla="*/ 57 w 100"/>
                <a:gd name="T23" fmla="*/ 122 h 168"/>
                <a:gd name="T24" fmla="*/ 50 w 100"/>
                <a:gd name="T25" fmla="*/ 118 h 168"/>
                <a:gd name="T26" fmla="*/ 9 w 100"/>
                <a:gd name="T27" fmla="*/ 17 h 168"/>
                <a:gd name="T28" fmla="*/ 17 w 100"/>
                <a:gd name="T29" fmla="*/ 13 h 168"/>
                <a:gd name="T30" fmla="*/ 59 w 100"/>
                <a:gd name="T31" fmla="*/ 115 h 168"/>
                <a:gd name="T32" fmla="*/ 57 w 100"/>
                <a:gd name="T33" fmla="*/ 12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168">
                  <a:moveTo>
                    <a:pt x="100" y="153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63" y="168"/>
                    <a:pt x="63" y="168"/>
                    <a:pt x="63" y="168"/>
                  </a:cubicBezTo>
                  <a:lnTo>
                    <a:pt x="100" y="153"/>
                  </a:lnTo>
                  <a:close/>
                  <a:moveTo>
                    <a:pt x="34" y="7"/>
                  </a:moveTo>
                  <a:cubicBezTo>
                    <a:pt x="75" y="108"/>
                    <a:pt x="75" y="108"/>
                    <a:pt x="75" y="108"/>
                  </a:cubicBezTo>
                  <a:cubicBezTo>
                    <a:pt x="77" y="111"/>
                    <a:pt x="76" y="115"/>
                    <a:pt x="74" y="116"/>
                  </a:cubicBezTo>
                  <a:cubicBezTo>
                    <a:pt x="71" y="116"/>
                    <a:pt x="68" y="115"/>
                    <a:pt x="67" y="111"/>
                  </a:cubicBezTo>
                  <a:cubicBezTo>
                    <a:pt x="26" y="10"/>
                    <a:pt x="26" y="10"/>
                    <a:pt x="26" y="10"/>
                  </a:cubicBezTo>
                  <a:lnTo>
                    <a:pt x="34" y="7"/>
                  </a:lnTo>
                  <a:close/>
                  <a:moveTo>
                    <a:pt x="57" y="122"/>
                  </a:moveTo>
                  <a:cubicBezTo>
                    <a:pt x="55" y="123"/>
                    <a:pt x="52" y="121"/>
                    <a:pt x="50" y="1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0" y="118"/>
                    <a:pt x="59" y="121"/>
                    <a:pt x="57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1329392" y="96497"/>
            <a:ext cx="419100" cy="330667"/>
            <a:chOff x="4287838" y="3433763"/>
            <a:chExt cx="1038225" cy="819151"/>
          </a:xfrm>
          <a:solidFill>
            <a:schemeClr val="bg1"/>
          </a:solidFill>
        </p:grpSpPr>
        <p:sp>
          <p:nvSpPr>
            <p:cNvPr id="46" name="Freeform 19"/>
            <p:cNvSpPr/>
            <p:nvPr/>
          </p:nvSpPr>
          <p:spPr bwMode="auto">
            <a:xfrm>
              <a:off x="4510088" y="3841751"/>
              <a:ext cx="557213" cy="411163"/>
            </a:xfrm>
            <a:custGeom>
              <a:avLst/>
              <a:gdLst>
                <a:gd name="T0" fmla="*/ 0 w 148"/>
                <a:gd name="T1" fmla="*/ 0 h 109"/>
                <a:gd name="T2" fmla="*/ 0 w 148"/>
                <a:gd name="T3" fmla="*/ 82 h 109"/>
                <a:gd name="T4" fmla="*/ 74 w 148"/>
                <a:gd name="T5" fmla="*/ 109 h 109"/>
                <a:gd name="T6" fmla="*/ 148 w 148"/>
                <a:gd name="T7" fmla="*/ 82 h 109"/>
                <a:gd name="T8" fmla="*/ 148 w 148"/>
                <a:gd name="T9" fmla="*/ 5 h 109"/>
                <a:gd name="T10" fmla="*/ 79 w 148"/>
                <a:gd name="T11" fmla="*/ 40 h 109"/>
                <a:gd name="T12" fmla="*/ 0 w 148"/>
                <a:gd name="T1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109">
                  <a:moveTo>
                    <a:pt x="0" y="0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17" y="98"/>
                    <a:pt x="44" y="109"/>
                    <a:pt x="74" y="109"/>
                  </a:cubicBezTo>
                  <a:cubicBezTo>
                    <a:pt x="104" y="109"/>
                    <a:pt x="131" y="98"/>
                    <a:pt x="148" y="82"/>
                  </a:cubicBezTo>
                  <a:cubicBezTo>
                    <a:pt x="148" y="5"/>
                    <a:pt x="148" y="5"/>
                    <a:pt x="148" y="5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0"/>
            <p:cNvSpPr/>
            <p:nvPr/>
          </p:nvSpPr>
          <p:spPr bwMode="auto">
            <a:xfrm>
              <a:off x="4287838" y="3433763"/>
              <a:ext cx="1038225" cy="520700"/>
            </a:xfrm>
            <a:custGeom>
              <a:avLst/>
              <a:gdLst>
                <a:gd name="T0" fmla="*/ 654 w 654"/>
                <a:gd name="T1" fmla="*/ 164 h 328"/>
                <a:gd name="T2" fmla="*/ 327 w 654"/>
                <a:gd name="T3" fmla="*/ 0 h 328"/>
                <a:gd name="T4" fmla="*/ 0 w 654"/>
                <a:gd name="T5" fmla="*/ 164 h 328"/>
                <a:gd name="T6" fmla="*/ 327 w 654"/>
                <a:gd name="T7" fmla="*/ 328 h 328"/>
                <a:gd name="T8" fmla="*/ 654 w 654"/>
                <a:gd name="T9" fmla="*/ 16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4" h="328">
                  <a:moveTo>
                    <a:pt x="654" y="164"/>
                  </a:moveTo>
                  <a:lnTo>
                    <a:pt x="327" y="0"/>
                  </a:lnTo>
                  <a:lnTo>
                    <a:pt x="0" y="164"/>
                  </a:lnTo>
                  <a:lnTo>
                    <a:pt x="327" y="328"/>
                  </a:lnTo>
                  <a:lnTo>
                    <a:pt x="65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1"/>
            <p:cNvSpPr/>
            <p:nvPr/>
          </p:nvSpPr>
          <p:spPr bwMode="auto">
            <a:xfrm>
              <a:off x="5133976" y="3768726"/>
              <a:ext cx="117475" cy="350838"/>
            </a:xfrm>
            <a:custGeom>
              <a:avLst/>
              <a:gdLst>
                <a:gd name="T0" fmla="*/ 23 w 31"/>
                <a:gd name="T1" fmla="*/ 49 h 93"/>
                <a:gd name="T2" fmla="*/ 23 w 31"/>
                <a:gd name="T3" fmla="*/ 0 h 93"/>
                <a:gd name="T4" fmla="*/ 8 w 31"/>
                <a:gd name="T5" fmla="*/ 7 h 93"/>
                <a:gd name="T6" fmla="*/ 8 w 31"/>
                <a:gd name="T7" fmla="*/ 49 h 93"/>
                <a:gd name="T8" fmla="*/ 0 w 31"/>
                <a:gd name="T9" fmla="*/ 63 h 93"/>
                <a:gd name="T10" fmla="*/ 15 w 31"/>
                <a:gd name="T11" fmla="*/ 93 h 93"/>
                <a:gd name="T12" fmla="*/ 31 w 31"/>
                <a:gd name="T13" fmla="*/ 63 h 93"/>
                <a:gd name="T14" fmla="*/ 23 w 31"/>
                <a:gd name="T15" fmla="*/ 4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93">
                  <a:moveTo>
                    <a:pt x="23" y="49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3" y="52"/>
                    <a:pt x="0" y="57"/>
                    <a:pt x="0" y="63"/>
                  </a:cubicBezTo>
                  <a:cubicBezTo>
                    <a:pt x="0" y="71"/>
                    <a:pt x="7" y="93"/>
                    <a:pt x="15" y="93"/>
                  </a:cubicBezTo>
                  <a:cubicBezTo>
                    <a:pt x="24" y="93"/>
                    <a:pt x="31" y="71"/>
                    <a:pt x="31" y="63"/>
                  </a:cubicBezTo>
                  <a:cubicBezTo>
                    <a:pt x="31" y="57"/>
                    <a:pt x="28" y="52"/>
                    <a:pt x="2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10631997" y="84553"/>
            <a:ext cx="397480" cy="354555"/>
            <a:chOff x="5235576" y="4052888"/>
            <a:chExt cx="1131888" cy="1009651"/>
          </a:xfrm>
          <a:solidFill>
            <a:schemeClr val="bg1"/>
          </a:solidFill>
        </p:grpSpPr>
        <p:sp>
          <p:nvSpPr>
            <p:cNvPr id="49" name="Freeform 22"/>
            <p:cNvSpPr>
              <a:spLocks noEditPoints="1"/>
            </p:cNvSpPr>
            <p:nvPr/>
          </p:nvSpPr>
          <p:spPr bwMode="auto">
            <a:xfrm>
              <a:off x="5326063" y="4052888"/>
              <a:ext cx="414338" cy="554038"/>
            </a:xfrm>
            <a:custGeom>
              <a:avLst/>
              <a:gdLst>
                <a:gd name="T0" fmla="*/ 8 w 110"/>
                <a:gd name="T1" fmla="*/ 92 h 147"/>
                <a:gd name="T2" fmla="*/ 18 w 110"/>
                <a:gd name="T3" fmla="*/ 105 h 147"/>
                <a:gd name="T4" fmla="*/ 57 w 110"/>
                <a:gd name="T5" fmla="*/ 147 h 147"/>
                <a:gd name="T6" fmla="*/ 97 w 110"/>
                <a:gd name="T7" fmla="*/ 105 h 147"/>
                <a:gd name="T8" fmla="*/ 97 w 110"/>
                <a:gd name="T9" fmla="*/ 105 h 147"/>
                <a:gd name="T10" fmla="*/ 108 w 110"/>
                <a:gd name="T11" fmla="*/ 92 h 147"/>
                <a:gd name="T12" fmla="*/ 99 w 110"/>
                <a:gd name="T13" fmla="*/ 80 h 147"/>
                <a:gd name="T14" fmla="*/ 87 w 110"/>
                <a:gd name="T15" fmla="*/ 32 h 147"/>
                <a:gd name="T16" fmla="*/ 29 w 110"/>
                <a:gd name="T17" fmla="*/ 25 h 147"/>
                <a:gd name="T18" fmla="*/ 14 w 110"/>
                <a:gd name="T19" fmla="*/ 81 h 147"/>
                <a:gd name="T20" fmla="*/ 14 w 110"/>
                <a:gd name="T21" fmla="*/ 81 h 147"/>
                <a:gd name="T22" fmla="*/ 8 w 110"/>
                <a:gd name="T23" fmla="*/ 92 h 147"/>
                <a:gd name="T24" fmla="*/ 18 w 110"/>
                <a:gd name="T25" fmla="*/ 82 h 147"/>
                <a:gd name="T26" fmla="*/ 18 w 110"/>
                <a:gd name="T27" fmla="*/ 82 h 147"/>
                <a:gd name="T28" fmla="*/ 19 w 110"/>
                <a:gd name="T29" fmla="*/ 82 h 147"/>
                <a:gd name="T30" fmla="*/ 19 w 110"/>
                <a:gd name="T31" fmla="*/ 79 h 147"/>
                <a:gd name="T32" fmla="*/ 22 w 110"/>
                <a:gd name="T33" fmla="*/ 62 h 147"/>
                <a:gd name="T34" fmla="*/ 26 w 110"/>
                <a:gd name="T35" fmla="*/ 57 h 147"/>
                <a:gd name="T36" fmla="*/ 71 w 110"/>
                <a:gd name="T37" fmla="*/ 46 h 147"/>
                <a:gd name="T38" fmla="*/ 93 w 110"/>
                <a:gd name="T39" fmla="*/ 83 h 147"/>
                <a:gd name="T40" fmla="*/ 94 w 110"/>
                <a:gd name="T41" fmla="*/ 83 h 147"/>
                <a:gd name="T42" fmla="*/ 96 w 110"/>
                <a:gd name="T43" fmla="*/ 82 h 147"/>
                <a:gd name="T44" fmla="*/ 97 w 110"/>
                <a:gd name="T45" fmla="*/ 82 h 147"/>
                <a:gd name="T46" fmla="*/ 102 w 110"/>
                <a:gd name="T47" fmla="*/ 85 h 147"/>
                <a:gd name="T48" fmla="*/ 105 w 110"/>
                <a:gd name="T49" fmla="*/ 92 h 147"/>
                <a:gd name="T50" fmla="*/ 102 w 110"/>
                <a:gd name="T51" fmla="*/ 100 h 147"/>
                <a:gd name="T52" fmla="*/ 97 w 110"/>
                <a:gd name="T53" fmla="*/ 102 h 147"/>
                <a:gd name="T54" fmla="*/ 97 w 110"/>
                <a:gd name="T55" fmla="*/ 102 h 147"/>
                <a:gd name="T56" fmla="*/ 94 w 110"/>
                <a:gd name="T57" fmla="*/ 102 h 147"/>
                <a:gd name="T58" fmla="*/ 94 w 110"/>
                <a:gd name="T59" fmla="*/ 105 h 147"/>
                <a:gd name="T60" fmla="*/ 81 w 110"/>
                <a:gd name="T61" fmla="*/ 133 h 147"/>
                <a:gd name="T62" fmla="*/ 70 w 110"/>
                <a:gd name="T63" fmla="*/ 141 h 147"/>
                <a:gd name="T64" fmla="*/ 57 w 110"/>
                <a:gd name="T65" fmla="*/ 144 h 147"/>
                <a:gd name="T66" fmla="*/ 44 w 110"/>
                <a:gd name="T67" fmla="*/ 141 h 147"/>
                <a:gd name="T68" fmla="*/ 33 w 110"/>
                <a:gd name="T69" fmla="*/ 133 h 147"/>
                <a:gd name="T70" fmla="*/ 20 w 110"/>
                <a:gd name="T71" fmla="*/ 105 h 147"/>
                <a:gd name="T72" fmla="*/ 20 w 110"/>
                <a:gd name="T73" fmla="*/ 102 h 147"/>
                <a:gd name="T74" fmla="*/ 18 w 110"/>
                <a:gd name="T75" fmla="*/ 102 h 147"/>
                <a:gd name="T76" fmla="*/ 11 w 110"/>
                <a:gd name="T77" fmla="*/ 92 h 147"/>
                <a:gd name="T78" fmla="*/ 13 w 110"/>
                <a:gd name="T79" fmla="*/ 85 h 147"/>
                <a:gd name="T80" fmla="*/ 18 w 110"/>
                <a:gd name="T81" fmla="*/ 8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" h="147">
                  <a:moveTo>
                    <a:pt x="8" y="92"/>
                  </a:moveTo>
                  <a:cubicBezTo>
                    <a:pt x="8" y="99"/>
                    <a:pt x="12" y="105"/>
                    <a:pt x="18" y="105"/>
                  </a:cubicBezTo>
                  <a:cubicBezTo>
                    <a:pt x="21" y="129"/>
                    <a:pt x="38" y="147"/>
                    <a:pt x="57" y="147"/>
                  </a:cubicBezTo>
                  <a:cubicBezTo>
                    <a:pt x="77" y="147"/>
                    <a:pt x="93" y="129"/>
                    <a:pt x="97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3" y="105"/>
                    <a:pt x="108" y="99"/>
                    <a:pt x="108" y="92"/>
                  </a:cubicBezTo>
                  <a:cubicBezTo>
                    <a:pt x="108" y="86"/>
                    <a:pt x="104" y="81"/>
                    <a:pt x="99" y="80"/>
                  </a:cubicBezTo>
                  <a:cubicBezTo>
                    <a:pt x="99" y="80"/>
                    <a:pt x="110" y="43"/>
                    <a:pt x="87" y="32"/>
                  </a:cubicBezTo>
                  <a:cubicBezTo>
                    <a:pt x="84" y="0"/>
                    <a:pt x="29" y="25"/>
                    <a:pt x="29" y="25"/>
                  </a:cubicBezTo>
                  <a:cubicBezTo>
                    <a:pt x="0" y="40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0" y="83"/>
                    <a:pt x="8" y="87"/>
                    <a:pt x="8" y="92"/>
                  </a:cubicBezTo>
                  <a:close/>
                  <a:moveTo>
                    <a:pt x="18" y="82"/>
                  </a:moveTo>
                  <a:cubicBezTo>
                    <a:pt x="18" y="82"/>
                    <a:pt x="18" y="82"/>
                    <a:pt x="18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4" y="59"/>
                    <a:pt x="26" y="57"/>
                    <a:pt x="26" y="57"/>
                  </a:cubicBezTo>
                  <a:cubicBezTo>
                    <a:pt x="51" y="58"/>
                    <a:pt x="71" y="46"/>
                    <a:pt x="71" y="46"/>
                  </a:cubicBezTo>
                  <a:cubicBezTo>
                    <a:pt x="88" y="33"/>
                    <a:pt x="93" y="83"/>
                    <a:pt x="93" y="83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99" y="82"/>
                    <a:pt x="101" y="83"/>
                    <a:pt x="102" y="85"/>
                  </a:cubicBezTo>
                  <a:cubicBezTo>
                    <a:pt x="104" y="87"/>
                    <a:pt x="105" y="89"/>
                    <a:pt x="105" y="92"/>
                  </a:cubicBezTo>
                  <a:cubicBezTo>
                    <a:pt x="105" y="95"/>
                    <a:pt x="104" y="98"/>
                    <a:pt x="102" y="100"/>
                  </a:cubicBezTo>
                  <a:cubicBezTo>
                    <a:pt x="101" y="101"/>
                    <a:pt x="99" y="102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2" y="116"/>
                    <a:pt x="88" y="126"/>
                    <a:pt x="81" y="133"/>
                  </a:cubicBezTo>
                  <a:cubicBezTo>
                    <a:pt x="78" y="136"/>
                    <a:pt x="74" y="139"/>
                    <a:pt x="70" y="141"/>
                  </a:cubicBezTo>
                  <a:cubicBezTo>
                    <a:pt x="66" y="143"/>
                    <a:pt x="62" y="144"/>
                    <a:pt x="57" y="144"/>
                  </a:cubicBezTo>
                  <a:cubicBezTo>
                    <a:pt x="53" y="144"/>
                    <a:pt x="48" y="143"/>
                    <a:pt x="44" y="141"/>
                  </a:cubicBezTo>
                  <a:cubicBezTo>
                    <a:pt x="40" y="139"/>
                    <a:pt x="37" y="136"/>
                    <a:pt x="33" y="133"/>
                  </a:cubicBezTo>
                  <a:cubicBezTo>
                    <a:pt x="27" y="126"/>
                    <a:pt x="22" y="116"/>
                    <a:pt x="20" y="105"/>
                  </a:cubicBezTo>
                  <a:cubicBezTo>
                    <a:pt x="20" y="102"/>
                    <a:pt x="20" y="102"/>
                    <a:pt x="20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14" y="102"/>
                    <a:pt x="11" y="97"/>
                    <a:pt x="11" y="92"/>
                  </a:cubicBezTo>
                  <a:cubicBezTo>
                    <a:pt x="11" y="89"/>
                    <a:pt x="11" y="87"/>
                    <a:pt x="13" y="85"/>
                  </a:cubicBezTo>
                  <a:cubicBezTo>
                    <a:pt x="14" y="83"/>
                    <a:pt x="16" y="82"/>
                    <a:pt x="18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3"/>
            <p:cNvSpPr>
              <a:spLocks noEditPoints="1"/>
            </p:cNvSpPr>
            <p:nvPr/>
          </p:nvSpPr>
          <p:spPr bwMode="auto">
            <a:xfrm>
              <a:off x="5416551" y="4327526"/>
              <a:ext cx="244475" cy="87313"/>
            </a:xfrm>
            <a:custGeom>
              <a:avLst/>
              <a:gdLst>
                <a:gd name="T0" fmla="*/ 6 w 65"/>
                <a:gd name="T1" fmla="*/ 23 h 23"/>
                <a:gd name="T2" fmla="*/ 23 w 65"/>
                <a:gd name="T3" fmla="*/ 23 h 23"/>
                <a:gd name="T4" fmla="*/ 29 w 65"/>
                <a:gd name="T5" fmla="*/ 17 h 23"/>
                <a:gd name="T6" fmla="*/ 29 w 65"/>
                <a:gd name="T7" fmla="*/ 11 h 23"/>
                <a:gd name="T8" fmla="*/ 36 w 65"/>
                <a:gd name="T9" fmla="*/ 11 h 23"/>
                <a:gd name="T10" fmla="*/ 36 w 65"/>
                <a:gd name="T11" fmla="*/ 17 h 23"/>
                <a:gd name="T12" fmla="*/ 42 w 65"/>
                <a:gd name="T13" fmla="*/ 23 h 23"/>
                <a:gd name="T14" fmla="*/ 59 w 65"/>
                <a:gd name="T15" fmla="*/ 23 h 23"/>
                <a:gd name="T16" fmla="*/ 65 w 65"/>
                <a:gd name="T17" fmla="*/ 17 h 23"/>
                <a:gd name="T18" fmla="*/ 65 w 65"/>
                <a:gd name="T19" fmla="*/ 6 h 23"/>
                <a:gd name="T20" fmla="*/ 59 w 65"/>
                <a:gd name="T21" fmla="*/ 0 h 23"/>
                <a:gd name="T22" fmla="*/ 42 w 65"/>
                <a:gd name="T23" fmla="*/ 0 h 23"/>
                <a:gd name="T24" fmla="*/ 36 w 65"/>
                <a:gd name="T25" fmla="*/ 6 h 23"/>
                <a:gd name="T26" fmla="*/ 36 w 65"/>
                <a:gd name="T27" fmla="*/ 9 h 23"/>
                <a:gd name="T28" fmla="*/ 29 w 65"/>
                <a:gd name="T29" fmla="*/ 9 h 23"/>
                <a:gd name="T30" fmla="*/ 29 w 65"/>
                <a:gd name="T31" fmla="*/ 6 h 23"/>
                <a:gd name="T32" fmla="*/ 23 w 65"/>
                <a:gd name="T33" fmla="*/ 0 h 23"/>
                <a:gd name="T34" fmla="*/ 6 w 65"/>
                <a:gd name="T35" fmla="*/ 0 h 23"/>
                <a:gd name="T36" fmla="*/ 0 w 65"/>
                <a:gd name="T37" fmla="*/ 6 h 23"/>
                <a:gd name="T38" fmla="*/ 0 w 65"/>
                <a:gd name="T39" fmla="*/ 17 h 23"/>
                <a:gd name="T40" fmla="*/ 6 w 65"/>
                <a:gd name="T41" fmla="*/ 23 h 23"/>
                <a:gd name="T42" fmla="*/ 37 w 65"/>
                <a:gd name="T43" fmla="*/ 6 h 23"/>
                <a:gd name="T44" fmla="*/ 42 w 65"/>
                <a:gd name="T45" fmla="*/ 1 h 23"/>
                <a:gd name="T46" fmla="*/ 59 w 65"/>
                <a:gd name="T47" fmla="*/ 1 h 23"/>
                <a:gd name="T48" fmla="*/ 63 w 65"/>
                <a:gd name="T49" fmla="*/ 6 h 23"/>
                <a:gd name="T50" fmla="*/ 63 w 65"/>
                <a:gd name="T51" fmla="*/ 17 h 23"/>
                <a:gd name="T52" fmla="*/ 59 w 65"/>
                <a:gd name="T53" fmla="*/ 21 h 23"/>
                <a:gd name="T54" fmla="*/ 42 w 65"/>
                <a:gd name="T55" fmla="*/ 21 h 23"/>
                <a:gd name="T56" fmla="*/ 37 w 65"/>
                <a:gd name="T57" fmla="*/ 17 h 23"/>
                <a:gd name="T58" fmla="*/ 37 w 65"/>
                <a:gd name="T59" fmla="*/ 6 h 23"/>
                <a:gd name="T60" fmla="*/ 1 w 65"/>
                <a:gd name="T61" fmla="*/ 6 h 23"/>
                <a:gd name="T62" fmla="*/ 6 w 65"/>
                <a:gd name="T63" fmla="*/ 1 h 23"/>
                <a:gd name="T64" fmla="*/ 23 w 65"/>
                <a:gd name="T65" fmla="*/ 1 h 23"/>
                <a:gd name="T66" fmla="*/ 28 w 65"/>
                <a:gd name="T67" fmla="*/ 6 h 23"/>
                <a:gd name="T68" fmla="*/ 28 w 65"/>
                <a:gd name="T69" fmla="*/ 9 h 23"/>
                <a:gd name="T70" fmla="*/ 28 w 65"/>
                <a:gd name="T71" fmla="*/ 11 h 23"/>
                <a:gd name="T72" fmla="*/ 28 w 65"/>
                <a:gd name="T73" fmla="*/ 17 h 23"/>
                <a:gd name="T74" fmla="*/ 23 w 65"/>
                <a:gd name="T75" fmla="*/ 21 h 23"/>
                <a:gd name="T76" fmla="*/ 6 w 65"/>
                <a:gd name="T77" fmla="*/ 21 h 23"/>
                <a:gd name="T78" fmla="*/ 1 w 65"/>
                <a:gd name="T79" fmla="*/ 17 h 23"/>
                <a:gd name="T80" fmla="*/ 1 w 65"/>
                <a:gd name="T81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" h="23">
                  <a:moveTo>
                    <a:pt x="6" y="23"/>
                  </a:moveTo>
                  <a:cubicBezTo>
                    <a:pt x="23" y="23"/>
                    <a:pt x="23" y="23"/>
                    <a:pt x="23" y="23"/>
                  </a:cubicBezTo>
                  <a:cubicBezTo>
                    <a:pt x="26" y="23"/>
                    <a:pt x="29" y="20"/>
                    <a:pt x="29" y="17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20"/>
                    <a:pt x="38" y="23"/>
                    <a:pt x="42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2" y="23"/>
                    <a:pt x="65" y="20"/>
                    <a:pt x="65" y="17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2"/>
                    <a:pt x="62" y="0"/>
                    <a:pt x="5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8" y="0"/>
                    <a:pt x="36" y="2"/>
                    <a:pt x="36" y="6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2"/>
                    <a:pt x="26" y="0"/>
                    <a:pt x="2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0"/>
                    <a:pt x="3" y="23"/>
                    <a:pt x="6" y="23"/>
                  </a:cubicBezTo>
                  <a:close/>
                  <a:moveTo>
                    <a:pt x="37" y="6"/>
                  </a:moveTo>
                  <a:cubicBezTo>
                    <a:pt x="37" y="3"/>
                    <a:pt x="39" y="1"/>
                    <a:pt x="42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61" y="1"/>
                    <a:pt x="63" y="3"/>
                    <a:pt x="63" y="6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9"/>
                    <a:pt x="61" y="21"/>
                    <a:pt x="59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39" y="21"/>
                    <a:pt x="37" y="19"/>
                    <a:pt x="37" y="17"/>
                  </a:cubicBezTo>
                  <a:lnTo>
                    <a:pt x="37" y="6"/>
                  </a:lnTo>
                  <a:close/>
                  <a:moveTo>
                    <a:pt x="1" y="6"/>
                  </a:moveTo>
                  <a:cubicBezTo>
                    <a:pt x="1" y="3"/>
                    <a:pt x="3" y="1"/>
                    <a:pt x="6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6" y="1"/>
                    <a:pt x="28" y="3"/>
                    <a:pt x="28" y="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9"/>
                    <a:pt x="26" y="21"/>
                    <a:pt x="23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3" y="21"/>
                    <a:pt x="1" y="19"/>
                    <a:pt x="1" y="17"/>
                  </a:cubicBezTo>
                  <a:lnTo>
                    <a:pt x="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4"/>
            <p:cNvSpPr/>
            <p:nvPr/>
          </p:nvSpPr>
          <p:spPr bwMode="auto">
            <a:xfrm>
              <a:off x="5721351" y="4297363"/>
              <a:ext cx="646113" cy="750888"/>
            </a:xfrm>
            <a:custGeom>
              <a:avLst/>
              <a:gdLst>
                <a:gd name="T0" fmla="*/ 143 w 172"/>
                <a:gd name="T1" fmla="*/ 165 h 199"/>
                <a:gd name="T2" fmla="*/ 143 w 172"/>
                <a:gd name="T3" fmla="*/ 0 h 199"/>
                <a:gd name="T4" fmla="*/ 2 w 172"/>
                <a:gd name="T5" fmla="*/ 0 h 199"/>
                <a:gd name="T6" fmla="*/ 0 w 172"/>
                <a:gd name="T7" fmla="*/ 12 h 199"/>
                <a:gd name="T8" fmla="*/ 5 w 172"/>
                <a:gd name="T9" fmla="*/ 17 h 199"/>
                <a:gd name="T10" fmla="*/ 126 w 172"/>
                <a:gd name="T11" fmla="*/ 17 h 199"/>
                <a:gd name="T12" fmla="*/ 126 w 172"/>
                <a:gd name="T13" fmla="*/ 165 h 199"/>
                <a:gd name="T14" fmla="*/ 40 w 172"/>
                <a:gd name="T15" fmla="*/ 165 h 199"/>
                <a:gd name="T16" fmla="*/ 40 w 172"/>
                <a:gd name="T17" fmla="*/ 176 h 199"/>
                <a:gd name="T18" fmla="*/ 39 w 172"/>
                <a:gd name="T19" fmla="*/ 176 h 199"/>
                <a:gd name="T20" fmla="*/ 10 w 172"/>
                <a:gd name="T21" fmla="*/ 199 h 199"/>
                <a:gd name="T22" fmla="*/ 172 w 172"/>
                <a:gd name="T23" fmla="*/ 199 h 199"/>
                <a:gd name="T24" fmla="*/ 172 w 172"/>
                <a:gd name="T25" fmla="*/ 165 h 199"/>
                <a:gd name="T26" fmla="*/ 143 w 172"/>
                <a:gd name="T27" fmla="*/ 16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199">
                  <a:moveTo>
                    <a:pt x="143" y="165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5"/>
                    <a:pt x="1" y="9"/>
                    <a:pt x="0" y="12"/>
                  </a:cubicBezTo>
                  <a:cubicBezTo>
                    <a:pt x="2" y="13"/>
                    <a:pt x="4" y="15"/>
                    <a:pt x="5" y="17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26" y="165"/>
                    <a:pt x="126" y="165"/>
                    <a:pt x="126" y="165"/>
                  </a:cubicBezTo>
                  <a:cubicBezTo>
                    <a:pt x="40" y="165"/>
                    <a:pt x="40" y="165"/>
                    <a:pt x="40" y="165"/>
                  </a:cubicBezTo>
                  <a:cubicBezTo>
                    <a:pt x="40" y="176"/>
                    <a:pt x="40" y="176"/>
                    <a:pt x="40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7" y="186"/>
                    <a:pt x="26" y="194"/>
                    <a:pt x="10" y="199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72" y="165"/>
                    <a:pt x="172" y="165"/>
                    <a:pt x="172" y="165"/>
                  </a:cubicBezTo>
                  <a:lnTo>
                    <a:pt x="143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5"/>
            <p:cNvSpPr/>
            <p:nvPr/>
          </p:nvSpPr>
          <p:spPr bwMode="auto">
            <a:xfrm>
              <a:off x="5235576" y="4603751"/>
              <a:ext cx="612775" cy="458788"/>
            </a:xfrm>
            <a:custGeom>
              <a:avLst/>
              <a:gdLst>
                <a:gd name="T0" fmla="*/ 163 w 163"/>
                <a:gd name="T1" fmla="*/ 91 h 122"/>
                <a:gd name="T2" fmla="*/ 163 w 163"/>
                <a:gd name="T3" fmla="*/ 90 h 122"/>
                <a:gd name="T4" fmla="*/ 163 w 163"/>
                <a:gd name="T5" fmla="*/ 90 h 122"/>
                <a:gd name="T6" fmla="*/ 163 w 163"/>
                <a:gd name="T7" fmla="*/ 39 h 122"/>
                <a:gd name="T8" fmla="*/ 163 w 163"/>
                <a:gd name="T9" fmla="*/ 39 h 122"/>
                <a:gd name="T10" fmla="*/ 126 w 163"/>
                <a:gd name="T11" fmla="*/ 0 h 122"/>
                <a:gd name="T12" fmla="*/ 91 w 163"/>
                <a:gd name="T13" fmla="*/ 59 h 122"/>
                <a:gd name="T14" fmla="*/ 87 w 163"/>
                <a:gd name="T15" fmla="*/ 33 h 122"/>
                <a:gd name="T16" fmla="*/ 92 w 163"/>
                <a:gd name="T17" fmla="*/ 24 h 122"/>
                <a:gd name="T18" fmla="*/ 82 w 163"/>
                <a:gd name="T19" fmla="*/ 14 h 122"/>
                <a:gd name="T20" fmla="*/ 71 w 163"/>
                <a:gd name="T21" fmla="*/ 24 h 122"/>
                <a:gd name="T22" fmla="*/ 76 w 163"/>
                <a:gd name="T23" fmla="*/ 33 h 122"/>
                <a:gd name="T24" fmla="*/ 72 w 163"/>
                <a:gd name="T25" fmla="*/ 59 h 122"/>
                <a:gd name="T26" fmla="*/ 37 w 163"/>
                <a:gd name="T27" fmla="*/ 0 h 122"/>
                <a:gd name="T28" fmla="*/ 1 w 163"/>
                <a:gd name="T29" fmla="*/ 39 h 122"/>
                <a:gd name="T30" fmla="*/ 0 w 163"/>
                <a:gd name="T31" fmla="*/ 39 h 122"/>
                <a:gd name="T32" fmla="*/ 0 w 163"/>
                <a:gd name="T33" fmla="*/ 90 h 122"/>
                <a:gd name="T34" fmla="*/ 0 w 163"/>
                <a:gd name="T35" fmla="*/ 90 h 122"/>
                <a:gd name="T36" fmla="*/ 0 w 163"/>
                <a:gd name="T37" fmla="*/ 91 h 122"/>
                <a:gd name="T38" fmla="*/ 82 w 163"/>
                <a:gd name="T39" fmla="*/ 122 h 122"/>
                <a:gd name="T40" fmla="*/ 163 w 163"/>
                <a:gd name="T41" fmla="*/ 9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22">
                  <a:moveTo>
                    <a:pt x="163" y="91"/>
                  </a:move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0" y="23"/>
                    <a:pt x="146" y="9"/>
                    <a:pt x="126" y="0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0" y="31"/>
                    <a:pt x="92" y="28"/>
                    <a:pt x="92" y="24"/>
                  </a:cubicBezTo>
                  <a:cubicBezTo>
                    <a:pt x="92" y="19"/>
                    <a:pt x="87" y="14"/>
                    <a:pt x="82" y="14"/>
                  </a:cubicBezTo>
                  <a:cubicBezTo>
                    <a:pt x="76" y="14"/>
                    <a:pt x="71" y="19"/>
                    <a:pt x="71" y="24"/>
                  </a:cubicBezTo>
                  <a:cubicBezTo>
                    <a:pt x="71" y="28"/>
                    <a:pt x="73" y="31"/>
                    <a:pt x="76" y="33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9"/>
                    <a:pt x="4" y="23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1"/>
                  </a:cubicBezTo>
                  <a:cubicBezTo>
                    <a:pt x="0" y="108"/>
                    <a:pt x="37" y="122"/>
                    <a:pt x="82" y="122"/>
                  </a:cubicBezTo>
                  <a:cubicBezTo>
                    <a:pt x="127" y="122"/>
                    <a:pt x="163" y="108"/>
                    <a:pt x="163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26"/>
            <p:cNvSpPr>
              <a:spLocks noChangeArrowheads="1"/>
            </p:cNvSpPr>
            <p:nvPr/>
          </p:nvSpPr>
          <p:spPr bwMode="auto">
            <a:xfrm>
              <a:off x="5803901" y="4448176"/>
              <a:ext cx="33813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27"/>
            <p:cNvSpPr>
              <a:spLocks noChangeArrowheads="1"/>
            </p:cNvSpPr>
            <p:nvPr/>
          </p:nvSpPr>
          <p:spPr bwMode="auto">
            <a:xfrm>
              <a:off x="5803901" y="4535488"/>
              <a:ext cx="338138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28"/>
            <p:cNvSpPr>
              <a:spLocks noChangeArrowheads="1"/>
            </p:cNvSpPr>
            <p:nvPr/>
          </p:nvSpPr>
          <p:spPr bwMode="auto">
            <a:xfrm>
              <a:off x="5897563" y="4621213"/>
              <a:ext cx="244475" cy="428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29"/>
            <p:cNvSpPr>
              <a:spLocks noChangeArrowheads="1"/>
            </p:cNvSpPr>
            <p:nvPr/>
          </p:nvSpPr>
          <p:spPr bwMode="auto">
            <a:xfrm>
              <a:off x="5897563" y="4708526"/>
              <a:ext cx="244475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Rectangle 30"/>
            <p:cNvSpPr>
              <a:spLocks noChangeArrowheads="1"/>
            </p:cNvSpPr>
            <p:nvPr/>
          </p:nvSpPr>
          <p:spPr bwMode="auto">
            <a:xfrm>
              <a:off x="5897563" y="4795838"/>
              <a:ext cx="2444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0018553" y="101265"/>
            <a:ext cx="313530" cy="321128"/>
            <a:chOff x="3963988" y="4297363"/>
            <a:chExt cx="982663" cy="1006476"/>
          </a:xfrm>
          <a:solidFill>
            <a:schemeClr val="bg1"/>
          </a:solidFill>
        </p:grpSpPr>
        <p:sp>
          <p:nvSpPr>
            <p:cNvPr id="58" name="Freeform 31"/>
            <p:cNvSpPr>
              <a:spLocks noEditPoints="1"/>
            </p:cNvSpPr>
            <p:nvPr/>
          </p:nvSpPr>
          <p:spPr bwMode="auto">
            <a:xfrm>
              <a:off x="4186238" y="4368801"/>
              <a:ext cx="760413" cy="935038"/>
            </a:xfrm>
            <a:custGeom>
              <a:avLst/>
              <a:gdLst>
                <a:gd name="T0" fmla="*/ 0 w 479"/>
                <a:gd name="T1" fmla="*/ 0 h 589"/>
                <a:gd name="T2" fmla="*/ 0 w 479"/>
                <a:gd name="T3" fmla="*/ 100 h 589"/>
                <a:gd name="T4" fmla="*/ 29 w 479"/>
                <a:gd name="T5" fmla="*/ 100 h 589"/>
                <a:gd name="T6" fmla="*/ 29 w 479"/>
                <a:gd name="T7" fmla="*/ 112 h 589"/>
                <a:gd name="T8" fmla="*/ 0 w 479"/>
                <a:gd name="T9" fmla="*/ 112 h 589"/>
                <a:gd name="T10" fmla="*/ 0 w 479"/>
                <a:gd name="T11" fmla="*/ 171 h 589"/>
                <a:gd name="T12" fmla="*/ 29 w 479"/>
                <a:gd name="T13" fmla="*/ 171 h 589"/>
                <a:gd name="T14" fmla="*/ 29 w 479"/>
                <a:gd name="T15" fmla="*/ 183 h 589"/>
                <a:gd name="T16" fmla="*/ 0 w 479"/>
                <a:gd name="T17" fmla="*/ 183 h 589"/>
                <a:gd name="T18" fmla="*/ 0 w 479"/>
                <a:gd name="T19" fmla="*/ 243 h 589"/>
                <a:gd name="T20" fmla="*/ 29 w 479"/>
                <a:gd name="T21" fmla="*/ 243 h 589"/>
                <a:gd name="T22" fmla="*/ 29 w 479"/>
                <a:gd name="T23" fmla="*/ 254 h 589"/>
                <a:gd name="T24" fmla="*/ 0 w 479"/>
                <a:gd name="T25" fmla="*/ 254 h 589"/>
                <a:gd name="T26" fmla="*/ 0 w 479"/>
                <a:gd name="T27" fmla="*/ 314 h 589"/>
                <a:gd name="T28" fmla="*/ 29 w 479"/>
                <a:gd name="T29" fmla="*/ 314 h 589"/>
                <a:gd name="T30" fmla="*/ 29 w 479"/>
                <a:gd name="T31" fmla="*/ 326 h 589"/>
                <a:gd name="T32" fmla="*/ 0 w 479"/>
                <a:gd name="T33" fmla="*/ 326 h 589"/>
                <a:gd name="T34" fmla="*/ 0 w 479"/>
                <a:gd name="T35" fmla="*/ 368 h 589"/>
                <a:gd name="T36" fmla="*/ 29 w 479"/>
                <a:gd name="T37" fmla="*/ 368 h 589"/>
                <a:gd name="T38" fmla="*/ 29 w 479"/>
                <a:gd name="T39" fmla="*/ 380 h 589"/>
                <a:gd name="T40" fmla="*/ 0 w 479"/>
                <a:gd name="T41" fmla="*/ 380 h 589"/>
                <a:gd name="T42" fmla="*/ 0 w 479"/>
                <a:gd name="T43" fmla="*/ 440 h 589"/>
                <a:gd name="T44" fmla="*/ 29 w 479"/>
                <a:gd name="T45" fmla="*/ 440 h 589"/>
                <a:gd name="T46" fmla="*/ 29 w 479"/>
                <a:gd name="T47" fmla="*/ 454 h 589"/>
                <a:gd name="T48" fmla="*/ 0 w 479"/>
                <a:gd name="T49" fmla="*/ 454 h 589"/>
                <a:gd name="T50" fmla="*/ 0 w 479"/>
                <a:gd name="T51" fmla="*/ 511 h 589"/>
                <a:gd name="T52" fmla="*/ 29 w 479"/>
                <a:gd name="T53" fmla="*/ 511 h 589"/>
                <a:gd name="T54" fmla="*/ 29 w 479"/>
                <a:gd name="T55" fmla="*/ 523 h 589"/>
                <a:gd name="T56" fmla="*/ 0 w 479"/>
                <a:gd name="T57" fmla="*/ 523 h 589"/>
                <a:gd name="T58" fmla="*/ 0 w 479"/>
                <a:gd name="T59" fmla="*/ 589 h 589"/>
                <a:gd name="T60" fmla="*/ 479 w 479"/>
                <a:gd name="T61" fmla="*/ 589 h 589"/>
                <a:gd name="T62" fmla="*/ 0 w 479"/>
                <a:gd name="T63" fmla="*/ 0 h 589"/>
                <a:gd name="T64" fmla="*/ 64 w 479"/>
                <a:gd name="T65" fmla="*/ 181 h 589"/>
                <a:gd name="T66" fmla="*/ 344 w 479"/>
                <a:gd name="T67" fmla="*/ 525 h 589"/>
                <a:gd name="T68" fmla="*/ 64 w 479"/>
                <a:gd name="T69" fmla="*/ 525 h 589"/>
                <a:gd name="T70" fmla="*/ 64 w 479"/>
                <a:gd name="T71" fmla="*/ 181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9" h="589">
                  <a:moveTo>
                    <a:pt x="0" y="0"/>
                  </a:moveTo>
                  <a:lnTo>
                    <a:pt x="0" y="100"/>
                  </a:lnTo>
                  <a:lnTo>
                    <a:pt x="29" y="100"/>
                  </a:lnTo>
                  <a:lnTo>
                    <a:pt x="29" y="112"/>
                  </a:lnTo>
                  <a:lnTo>
                    <a:pt x="0" y="112"/>
                  </a:lnTo>
                  <a:lnTo>
                    <a:pt x="0" y="171"/>
                  </a:lnTo>
                  <a:lnTo>
                    <a:pt x="29" y="171"/>
                  </a:lnTo>
                  <a:lnTo>
                    <a:pt x="29" y="183"/>
                  </a:lnTo>
                  <a:lnTo>
                    <a:pt x="0" y="183"/>
                  </a:lnTo>
                  <a:lnTo>
                    <a:pt x="0" y="243"/>
                  </a:lnTo>
                  <a:lnTo>
                    <a:pt x="29" y="243"/>
                  </a:lnTo>
                  <a:lnTo>
                    <a:pt x="29" y="254"/>
                  </a:lnTo>
                  <a:lnTo>
                    <a:pt x="0" y="254"/>
                  </a:lnTo>
                  <a:lnTo>
                    <a:pt x="0" y="314"/>
                  </a:lnTo>
                  <a:lnTo>
                    <a:pt x="29" y="314"/>
                  </a:lnTo>
                  <a:lnTo>
                    <a:pt x="29" y="326"/>
                  </a:lnTo>
                  <a:lnTo>
                    <a:pt x="0" y="326"/>
                  </a:lnTo>
                  <a:lnTo>
                    <a:pt x="0" y="368"/>
                  </a:lnTo>
                  <a:lnTo>
                    <a:pt x="29" y="368"/>
                  </a:lnTo>
                  <a:lnTo>
                    <a:pt x="29" y="380"/>
                  </a:lnTo>
                  <a:lnTo>
                    <a:pt x="0" y="380"/>
                  </a:lnTo>
                  <a:lnTo>
                    <a:pt x="0" y="440"/>
                  </a:lnTo>
                  <a:lnTo>
                    <a:pt x="29" y="440"/>
                  </a:lnTo>
                  <a:lnTo>
                    <a:pt x="29" y="454"/>
                  </a:lnTo>
                  <a:lnTo>
                    <a:pt x="0" y="454"/>
                  </a:lnTo>
                  <a:lnTo>
                    <a:pt x="0" y="511"/>
                  </a:lnTo>
                  <a:lnTo>
                    <a:pt x="29" y="511"/>
                  </a:lnTo>
                  <a:lnTo>
                    <a:pt x="29" y="523"/>
                  </a:lnTo>
                  <a:lnTo>
                    <a:pt x="0" y="523"/>
                  </a:lnTo>
                  <a:lnTo>
                    <a:pt x="0" y="589"/>
                  </a:lnTo>
                  <a:lnTo>
                    <a:pt x="479" y="589"/>
                  </a:lnTo>
                  <a:lnTo>
                    <a:pt x="0" y="0"/>
                  </a:lnTo>
                  <a:close/>
                  <a:moveTo>
                    <a:pt x="64" y="181"/>
                  </a:moveTo>
                  <a:lnTo>
                    <a:pt x="344" y="525"/>
                  </a:lnTo>
                  <a:lnTo>
                    <a:pt x="64" y="525"/>
                  </a:lnTo>
                  <a:lnTo>
                    <a:pt x="64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32"/>
            <p:cNvSpPr/>
            <p:nvPr/>
          </p:nvSpPr>
          <p:spPr bwMode="auto">
            <a:xfrm>
              <a:off x="3963988" y="4297363"/>
              <a:ext cx="173038" cy="1006475"/>
            </a:xfrm>
            <a:custGeom>
              <a:avLst/>
              <a:gdLst>
                <a:gd name="T0" fmla="*/ 0 w 109"/>
                <a:gd name="T1" fmla="*/ 81 h 634"/>
                <a:gd name="T2" fmla="*/ 48 w 109"/>
                <a:gd name="T3" fmla="*/ 81 h 634"/>
                <a:gd name="T4" fmla="*/ 48 w 109"/>
                <a:gd name="T5" fmla="*/ 95 h 634"/>
                <a:gd name="T6" fmla="*/ 0 w 109"/>
                <a:gd name="T7" fmla="*/ 95 h 634"/>
                <a:gd name="T8" fmla="*/ 0 w 109"/>
                <a:gd name="T9" fmla="*/ 166 h 634"/>
                <a:gd name="T10" fmla="*/ 48 w 109"/>
                <a:gd name="T11" fmla="*/ 166 h 634"/>
                <a:gd name="T12" fmla="*/ 48 w 109"/>
                <a:gd name="T13" fmla="*/ 181 h 634"/>
                <a:gd name="T14" fmla="*/ 0 w 109"/>
                <a:gd name="T15" fmla="*/ 181 h 634"/>
                <a:gd name="T16" fmla="*/ 0 w 109"/>
                <a:gd name="T17" fmla="*/ 250 h 634"/>
                <a:gd name="T18" fmla="*/ 48 w 109"/>
                <a:gd name="T19" fmla="*/ 250 h 634"/>
                <a:gd name="T20" fmla="*/ 48 w 109"/>
                <a:gd name="T21" fmla="*/ 264 h 634"/>
                <a:gd name="T22" fmla="*/ 0 w 109"/>
                <a:gd name="T23" fmla="*/ 264 h 634"/>
                <a:gd name="T24" fmla="*/ 0 w 109"/>
                <a:gd name="T25" fmla="*/ 335 h 634"/>
                <a:gd name="T26" fmla="*/ 48 w 109"/>
                <a:gd name="T27" fmla="*/ 335 h 634"/>
                <a:gd name="T28" fmla="*/ 48 w 109"/>
                <a:gd name="T29" fmla="*/ 349 h 634"/>
                <a:gd name="T30" fmla="*/ 0 w 109"/>
                <a:gd name="T31" fmla="*/ 349 h 634"/>
                <a:gd name="T32" fmla="*/ 0 w 109"/>
                <a:gd name="T33" fmla="*/ 399 h 634"/>
                <a:gd name="T34" fmla="*/ 48 w 109"/>
                <a:gd name="T35" fmla="*/ 399 h 634"/>
                <a:gd name="T36" fmla="*/ 48 w 109"/>
                <a:gd name="T37" fmla="*/ 413 h 634"/>
                <a:gd name="T38" fmla="*/ 0 w 109"/>
                <a:gd name="T39" fmla="*/ 413 h 634"/>
                <a:gd name="T40" fmla="*/ 0 w 109"/>
                <a:gd name="T41" fmla="*/ 485 h 634"/>
                <a:gd name="T42" fmla="*/ 48 w 109"/>
                <a:gd name="T43" fmla="*/ 485 h 634"/>
                <a:gd name="T44" fmla="*/ 48 w 109"/>
                <a:gd name="T45" fmla="*/ 499 h 634"/>
                <a:gd name="T46" fmla="*/ 0 w 109"/>
                <a:gd name="T47" fmla="*/ 499 h 634"/>
                <a:gd name="T48" fmla="*/ 0 w 109"/>
                <a:gd name="T49" fmla="*/ 568 h 634"/>
                <a:gd name="T50" fmla="*/ 48 w 109"/>
                <a:gd name="T51" fmla="*/ 568 h 634"/>
                <a:gd name="T52" fmla="*/ 48 w 109"/>
                <a:gd name="T53" fmla="*/ 582 h 634"/>
                <a:gd name="T54" fmla="*/ 0 w 109"/>
                <a:gd name="T55" fmla="*/ 582 h 634"/>
                <a:gd name="T56" fmla="*/ 0 w 109"/>
                <a:gd name="T57" fmla="*/ 634 h 634"/>
                <a:gd name="T58" fmla="*/ 109 w 109"/>
                <a:gd name="T59" fmla="*/ 634 h 634"/>
                <a:gd name="T60" fmla="*/ 109 w 109"/>
                <a:gd name="T61" fmla="*/ 0 h 634"/>
                <a:gd name="T62" fmla="*/ 0 w 109"/>
                <a:gd name="T63" fmla="*/ 0 h 634"/>
                <a:gd name="T64" fmla="*/ 0 w 109"/>
                <a:gd name="T65" fmla="*/ 81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9" h="634">
                  <a:moveTo>
                    <a:pt x="0" y="81"/>
                  </a:moveTo>
                  <a:lnTo>
                    <a:pt x="48" y="81"/>
                  </a:lnTo>
                  <a:lnTo>
                    <a:pt x="48" y="95"/>
                  </a:lnTo>
                  <a:lnTo>
                    <a:pt x="0" y="95"/>
                  </a:lnTo>
                  <a:lnTo>
                    <a:pt x="0" y="166"/>
                  </a:lnTo>
                  <a:lnTo>
                    <a:pt x="48" y="166"/>
                  </a:lnTo>
                  <a:lnTo>
                    <a:pt x="48" y="181"/>
                  </a:lnTo>
                  <a:lnTo>
                    <a:pt x="0" y="181"/>
                  </a:lnTo>
                  <a:lnTo>
                    <a:pt x="0" y="250"/>
                  </a:lnTo>
                  <a:lnTo>
                    <a:pt x="48" y="250"/>
                  </a:lnTo>
                  <a:lnTo>
                    <a:pt x="48" y="264"/>
                  </a:lnTo>
                  <a:lnTo>
                    <a:pt x="0" y="264"/>
                  </a:lnTo>
                  <a:lnTo>
                    <a:pt x="0" y="335"/>
                  </a:lnTo>
                  <a:lnTo>
                    <a:pt x="48" y="335"/>
                  </a:lnTo>
                  <a:lnTo>
                    <a:pt x="48" y="349"/>
                  </a:lnTo>
                  <a:lnTo>
                    <a:pt x="0" y="349"/>
                  </a:lnTo>
                  <a:lnTo>
                    <a:pt x="0" y="399"/>
                  </a:lnTo>
                  <a:lnTo>
                    <a:pt x="48" y="399"/>
                  </a:lnTo>
                  <a:lnTo>
                    <a:pt x="48" y="413"/>
                  </a:lnTo>
                  <a:lnTo>
                    <a:pt x="0" y="413"/>
                  </a:lnTo>
                  <a:lnTo>
                    <a:pt x="0" y="485"/>
                  </a:lnTo>
                  <a:lnTo>
                    <a:pt x="48" y="485"/>
                  </a:lnTo>
                  <a:lnTo>
                    <a:pt x="48" y="499"/>
                  </a:lnTo>
                  <a:lnTo>
                    <a:pt x="0" y="499"/>
                  </a:lnTo>
                  <a:lnTo>
                    <a:pt x="0" y="568"/>
                  </a:lnTo>
                  <a:lnTo>
                    <a:pt x="48" y="568"/>
                  </a:lnTo>
                  <a:lnTo>
                    <a:pt x="48" y="582"/>
                  </a:lnTo>
                  <a:lnTo>
                    <a:pt x="0" y="582"/>
                  </a:lnTo>
                  <a:lnTo>
                    <a:pt x="0" y="634"/>
                  </a:lnTo>
                  <a:lnTo>
                    <a:pt x="109" y="634"/>
                  </a:lnTo>
                  <a:lnTo>
                    <a:pt x="109" y="0"/>
                  </a:lnTo>
                  <a:lnTo>
                    <a:pt x="0" y="0"/>
                  </a:lnTo>
                  <a:lnTo>
                    <a:pt x="0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8672616" y="97611"/>
            <a:ext cx="433212" cy="328436"/>
            <a:chOff x="3919538" y="2133600"/>
            <a:chExt cx="1023937" cy="776288"/>
          </a:xfrm>
          <a:solidFill>
            <a:schemeClr val="bg1"/>
          </a:solidFill>
        </p:grpSpPr>
        <p:sp>
          <p:nvSpPr>
            <p:cNvPr id="62" name="Freeform 36"/>
            <p:cNvSpPr>
              <a:spLocks noEditPoints="1"/>
            </p:cNvSpPr>
            <p:nvPr/>
          </p:nvSpPr>
          <p:spPr bwMode="auto">
            <a:xfrm>
              <a:off x="4214813" y="2651125"/>
              <a:ext cx="655637" cy="244475"/>
            </a:xfrm>
            <a:custGeom>
              <a:avLst/>
              <a:gdLst>
                <a:gd name="T0" fmla="*/ 0 w 173"/>
                <a:gd name="T1" fmla="*/ 12 h 64"/>
                <a:gd name="T2" fmla="*/ 0 w 173"/>
                <a:gd name="T3" fmla="*/ 52 h 64"/>
                <a:gd name="T4" fmla="*/ 12 w 173"/>
                <a:gd name="T5" fmla="*/ 64 h 64"/>
                <a:gd name="T6" fmla="*/ 173 w 173"/>
                <a:gd name="T7" fmla="*/ 64 h 64"/>
                <a:gd name="T8" fmla="*/ 173 w 173"/>
                <a:gd name="T9" fmla="*/ 54 h 64"/>
                <a:gd name="T10" fmla="*/ 162 w 173"/>
                <a:gd name="T11" fmla="*/ 54 h 64"/>
                <a:gd name="T12" fmla="*/ 159 w 173"/>
                <a:gd name="T13" fmla="*/ 34 h 64"/>
                <a:gd name="T14" fmla="*/ 164 w 173"/>
                <a:gd name="T15" fmla="*/ 10 h 64"/>
                <a:gd name="T16" fmla="*/ 173 w 173"/>
                <a:gd name="T17" fmla="*/ 10 h 64"/>
                <a:gd name="T18" fmla="*/ 173 w 173"/>
                <a:gd name="T19" fmla="*/ 0 h 64"/>
                <a:gd name="T20" fmla="*/ 12 w 173"/>
                <a:gd name="T21" fmla="*/ 0 h 64"/>
                <a:gd name="T22" fmla="*/ 0 w 173"/>
                <a:gd name="T23" fmla="*/ 12 h 64"/>
                <a:gd name="T24" fmla="*/ 150 w 173"/>
                <a:gd name="T25" fmla="*/ 21 h 64"/>
                <a:gd name="T26" fmla="*/ 149 w 173"/>
                <a:gd name="T27" fmla="*/ 30 h 64"/>
                <a:gd name="T28" fmla="*/ 25 w 173"/>
                <a:gd name="T29" fmla="*/ 30 h 64"/>
                <a:gd name="T30" fmla="*/ 25 w 173"/>
                <a:gd name="T31" fmla="*/ 34 h 64"/>
                <a:gd name="T32" fmla="*/ 149 w 173"/>
                <a:gd name="T33" fmla="*/ 34 h 64"/>
                <a:gd name="T34" fmla="*/ 150 w 173"/>
                <a:gd name="T35" fmla="*/ 43 h 64"/>
                <a:gd name="T36" fmla="*/ 26 w 173"/>
                <a:gd name="T37" fmla="*/ 43 h 64"/>
                <a:gd name="T38" fmla="*/ 26 w 173"/>
                <a:gd name="T39" fmla="*/ 47 h 64"/>
                <a:gd name="T40" fmla="*/ 150 w 173"/>
                <a:gd name="T41" fmla="*/ 47 h 64"/>
                <a:gd name="T42" fmla="*/ 152 w 173"/>
                <a:gd name="T43" fmla="*/ 54 h 64"/>
                <a:gd name="T44" fmla="*/ 12 w 173"/>
                <a:gd name="T45" fmla="*/ 54 h 64"/>
                <a:gd name="T46" fmla="*/ 10 w 173"/>
                <a:gd name="T47" fmla="*/ 52 h 64"/>
                <a:gd name="T48" fmla="*/ 10 w 173"/>
                <a:gd name="T49" fmla="*/ 12 h 64"/>
                <a:gd name="T50" fmla="*/ 12 w 173"/>
                <a:gd name="T51" fmla="*/ 10 h 64"/>
                <a:gd name="T52" fmla="*/ 153 w 173"/>
                <a:gd name="T53" fmla="*/ 10 h 64"/>
                <a:gd name="T54" fmla="*/ 151 w 173"/>
                <a:gd name="T55" fmla="*/ 17 h 64"/>
                <a:gd name="T56" fmla="*/ 26 w 173"/>
                <a:gd name="T57" fmla="*/ 17 h 64"/>
                <a:gd name="T58" fmla="*/ 26 w 173"/>
                <a:gd name="T59" fmla="*/ 21 h 64"/>
                <a:gd name="T60" fmla="*/ 150 w 173"/>
                <a:gd name="T61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3" h="64">
                  <a:moveTo>
                    <a:pt x="0" y="1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59"/>
                    <a:pt x="6" y="64"/>
                    <a:pt x="12" y="64"/>
                  </a:cubicBezTo>
                  <a:cubicBezTo>
                    <a:pt x="173" y="64"/>
                    <a:pt x="173" y="64"/>
                    <a:pt x="173" y="64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1" y="49"/>
                    <a:pt x="159" y="43"/>
                    <a:pt x="159" y="34"/>
                  </a:cubicBezTo>
                  <a:cubicBezTo>
                    <a:pt x="159" y="23"/>
                    <a:pt x="162" y="14"/>
                    <a:pt x="164" y="10"/>
                  </a:cubicBezTo>
                  <a:cubicBezTo>
                    <a:pt x="173" y="10"/>
                    <a:pt x="173" y="10"/>
                    <a:pt x="173" y="1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lose/>
                  <a:moveTo>
                    <a:pt x="150" y="21"/>
                  </a:moveTo>
                  <a:cubicBezTo>
                    <a:pt x="150" y="24"/>
                    <a:pt x="149" y="27"/>
                    <a:pt x="149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7"/>
                    <a:pt x="149" y="40"/>
                    <a:pt x="150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50"/>
                    <a:pt x="151" y="52"/>
                    <a:pt x="15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1" y="54"/>
                    <a:pt x="10" y="53"/>
                    <a:pt x="10" y="5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11" y="10"/>
                    <a:pt x="12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12"/>
                    <a:pt x="152" y="14"/>
                    <a:pt x="151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21"/>
                    <a:pt x="26" y="21"/>
                    <a:pt x="26" y="21"/>
                  </a:cubicBezTo>
                  <a:lnTo>
                    <a:pt x="15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37"/>
            <p:cNvSpPr>
              <a:spLocks noEditPoints="1"/>
            </p:cNvSpPr>
            <p:nvPr/>
          </p:nvSpPr>
          <p:spPr bwMode="auto">
            <a:xfrm>
              <a:off x="4203700" y="2373313"/>
              <a:ext cx="655637" cy="247650"/>
            </a:xfrm>
            <a:custGeom>
              <a:avLst/>
              <a:gdLst>
                <a:gd name="T0" fmla="*/ 12 w 173"/>
                <a:gd name="T1" fmla="*/ 65 h 65"/>
                <a:gd name="T2" fmla="*/ 173 w 173"/>
                <a:gd name="T3" fmla="*/ 65 h 65"/>
                <a:gd name="T4" fmla="*/ 173 w 173"/>
                <a:gd name="T5" fmla="*/ 55 h 65"/>
                <a:gd name="T6" fmla="*/ 162 w 173"/>
                <a:gd name="T7" fmla="*/ 55 h 65"/>
                <a:gd name="T8" fmla="*/ 159 w 173"/>
                <a:gd name="T9" fmla="*/ 35 h 65"/>
                <a:gd name="T10" fmla="*/ 164 w 173"/>
                <a:gd name="T11" fmla="*/ 10 h 65"/>
                <a:gd name="T12" fmla="*/ 173 w 173"/>
                <a:gd name="T13" fmla="*/ 10 h 65"/>
                <a:gd name="T14" fmla="*/ 173 w 173"/>
                <a:gd name="T15" fmla="*/ 0 h 65"/>
                <a:gd name="T16" fmla="*/ 12 w 173"/>
                <a:gd name="T17" fmla="*/ 0 h 65"/>
                <a:gd name="T18" fmla="*/ 0 w 173"/>
                <a:gd name="T19" fmla="*/ 12 h 65"/>
                <a:gd name="T20" fmla="*/ 0 w 173"/>
                <a:gd name="T21" fmla="*/ 53 h 65"/>
                <a:gd name="T22" fmla="*/ 12 w 173"/>
                <a:gd name="T23" fmla="*/ 65 h 65"/>
                <a:gd name="T24" fmla="*/ 10 w 173"/>
                <a:gd name="T25" fmla="*/ 12 h 65"/>
                <a:gd name="T26" fmla="*/ 12 w 173"/>
                <a:gd name="T27" fmla="*/ 10 h 65"/>
                <a:gd name="T28" fmla="*/ 153 w 173"/>
                <a:gd name="T29" fmla="*/ 10 h 65"/>
                <a:gd name="T30" fmla="*/ 151 w 173"/>
                <a:gd name="T31" fmla="*/ 17 h 65"/>
                <a:gd name="T32" fmla="*/ 26 w 173"/>
                <a:gd name="T33" fmla="*/ 17 h 65"/>
                <a:gd name="T34" fmla="*/ 26 w 173"/>
                <a:gd name="T35" fmla="*/ 22 h 65"/>
                <a:gd name="T36" fmla="*/ 150 w 173"/>
                <a:gd name="T37" fmla="*/ 22 h 65"/>
                <a:gd name="T38" fmla="*/ 149 w 173"/>
                <a:gd name="T39" fmla="*/ 30 h 65"/>
                <a:gd name="T40" fmla="*/ 25 w 173"/>
                <a:gd name="T41" fmla="*/ 30 h 65"/>
                <a:gd name="T42" fmla="*/ 25 w 173"/>
                <a:gd name="T43" fmla="*/ 35 h 65"/>
                <a:gd name="T44" fmla="*/ 149 w 173"/>
                <a:gd name="T45" fmla="*/ 35 h 65"/>
                <a:gd name="T46" fmla="*/ 150 w 173"/>
                <a:gd name="T47" fmla="*/ 43 h 65"/>
                <a:gd name="T48" fmla="*/ 26 w 173"/>
                <a:gd name="T49" fmla="*/ 43 h 65"/>
                <a:gd name="T50" fmla="*/ 26 w 173"/>
                <a:gd name="T51" fmla="*/ 48 h 65"/>
                <a:gd name="T52" fmla="*/ 150 w 173"/>
                <a:gd name="T53" fmla="*/ 48 h 65"/>
                <a:gd name="T54" fmla="*/ 152 w 173"/>
                <a:gd name="T55" fmla="*/ 55 h 65"/>
                <a:gd name="T56" fmla="*/ 12 w 173"/>
                <a:gd name="T57" fmla="*/ 55 h 65"/>
                <a:gd name="T58" fmla="*/ 10 w 173"/>
                <a:gd name="T59" fmla="*/ 53 h 65"/>
                <a:gd name="T60" fmla="*/ 10 w 173"/>
                <a:gd name="T61" fmla="*/ 1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3" h="65">
                  <a:moveTo>
                    <a:pt x="12" y="65"/>
                  </a:moveTo>
                  <a:cubicBezTo>
                    <a:pt x="173" y="65"/>
                    <a:pt x="173" y="65"/>
                    <a:pt x="173" y="6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1" y="50"/>
                    <a:pt x="159" y="43"/>
                    <a:pt x="159" y="35"/>
                  </a:cubicBezTo>
                  <a:cubicBezTo>
                    <a:pt x="159" y="23"/>
                    <a:pt x="162" y="15"/>
                    <a:pt x="164" y="10"/>
                  </a:cubicBezTo>
                  <a:cubicBezTo>
                    <a:pt x="173" y="10"/>
                    <a:pt x="173" y="10"/>
                    <a:pt x="173" y="1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9"/>
                    <a:pt x="6" y="65"/>
                    <a:pt x="12" y="65"/>
                  </a:cubicBezTo>
                  <a:close/>
                  <a:moveTo>
                    <a:pt x="10" y="12"/>
                  </a:moveTo>
                  <a:cubicBezTo>
                    <a:pt x="10" y="11"/>
                    <a:pt x="11" y="10"/>
                    <a:pt x="12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3" y="12"/>
                    <a:pt x="152" y="15"/>
                    <a:pt x="151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4"/>
                    <a:pt x="149" y="27"/>
                    <a:pt x="149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38"/>
                    <a:pt x="149" y="40"/>
                    <a:pt x="150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150" y="48"/>
                    <a:pt x="150" y="48"/>
                    <a:pt x="150" y="48"/>
                  </a:cubicBezTo>
                  <a:cubicBezTo>
                    <a:pt x="151" y="50"/>
                    <a:pt x="151" y="53"/>
                    <a:pt x="15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1" y="55"/>
                    <a:pt x="10" y="54"/>
                    <a:pt x="10" y="53"/>
                  </a:cubicBez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38"/>
            <p:cNvSpPr>
              <a:spLocks noEditPoints="1"/>
            </p:cNvSpPr>
            <p:nvPr/>
          </p:nvSpPr>
          <p:spPr bwMode="auto">
            <a:xfrm>
              <a:off x="3919538" y="2316163"/>
              <a:ext cx="284162" cy="593725"/>
            </a:xfrm>
            <a:custGeom>
              <a:avLst/>
              <a:gdLst>
                <a:gd name="T0" fmla="*/ 65 w 75"/>
                <a:gd name="T1" fmla="*/ 15 h 156"/>
                <a:gd name="T2" fmla="*/ 48 w 75"/>
                <a:gd name="T3" fmla="*/ 16 h 156"/>
                <a:gd name="T4" fmla="*/ 27 w 75"/>
                <a:gd name="T5" fmla="*/ 9 h 156"/>
                <a:gd name="T6" fmla="*/ 28 w 75"/>
                <a:gd name="T7" fmla="*/ 1 h 156"/>
                <a:gd name="T8" fmla="*/ 20 w 75"/>
                <a:gd name="T9" fmla="*/ 0 h 156"/>
                <a:gd name="T10" fmla="*/ 1 w 75"/>
                <a:gd name="T11" fmla="*/ 139 h 156"/>
                <a:gd name="T12" fmla="*/ 10 w 75"/>
                <a:gd name="T13" fmla="*/ 150 h 156"/>
                <a:gd name="T14" fmla="*/ 45 w 75"/>
                <a:gd name="T15" fmla="*/ 155 h 156"/>
                <a:gd name="T16" fmla="*/ 57 w 75"/>
                <a:gd name="T17" fmla="*/ 146 h 156"/>
                <a:gd name="T18" fmla="*/ 75 w 75"/>
                <a:gd name="T19" fmla="*/ 8 h 156"/>
                <a:gd name="T20" fmla="*/ 67 w 75"/>
                <a:gd name="T21" fmla="*/ 7 h 156"/>
                <a:gd name="T22" fmla="*/ 65 w 75"/>
                <a:gd name="T23" fmla="*/ 15 h 156"/>
                <a:gd name="T24" fmla="*/ 48 w 75"/>
                <a:gd name="T25" fmla="*/ 145 h 156"/>
                <a:gd name="T26" fmla="*/ 46 w 75"/>
                <a:gd name="T27" fmla="*/ 146 h 156"/>
                <a:gd name="T28" fmla="*/ 11 w 75"/>
                <a:gd name="T29" fmla="*/ 142 h 156"/>
                <a:gd name="T30" fmla="*/ 10 w 75"/>
                <a:gd name="T31" fmla="*/ 140 h 156"/>
                <a:gd name="T32" fmla="*/ 26 w 75"/>
                <a:gd name="T33" fmla="*/ 18 h 156"/>
                <a:gd name="T34" fmla="*/ 32 w 75"/>
                <a:gd name="T35" fmla="*/ 21 h 156"/>
                <a:gd name="T36" fmla="*/ 17 w 75"/>
                <a:gd name="T37" fmla="*/ 129 h 156"/>
                <a:gd name="T38" fmla="*/ 21 w 75"/>
                <a:gd name="T39" fmla="*/ 129 h 156"/>
                <a:gd name="T40" fmla="*/ 35 w 75"/>
                <a:gd name="T41" fmla="*/ 22 h 156"/>
                <a:gd name="T42" fmla="*/ 43 w 75"/>
                <a:gd name="T43" fmla="*/ 24 h 156"/>
                <a:gd name="T44" fmla="*/ 28 w 75"/>
                <a:gd name="T45" fmla="*/ 131 h 156"/>
                <a:gd name="T46" fmla="*/ 32 w 75"/>
                <a:gd name="T47" fmla="*/ 131 h 156"/>
                <a:gd name="T48" fmla="*/ 47 w 75"/>
                <a:gd name="T49" fmla="*/ 24 h 156"/>
                <a:gd name="T50" fmla="*/ 54 w 75"/>
                <a:gd name="T51" fmla="*/ 25 h 156"/>
                <a:gd name="T52" fmla="*/ 40 w 75"/>
                <a:gd name="T53" fmla="*/ 132 h 156"/>
                <a:gd name="T54" fmla="*/ 43 w 75"/>
                <a:gd name="T55" fmla="*/ 132 h 156"/>
                <a:gd name="T56" fmla="*/ 58 w 75"/>
                <a:gd name="T57" fmla="*/ 25 h 156"/>
                <a:gd name="T58" fmla="*/ 64 w 75"/>
                <a:gd name="T59" fmla="*/ 24 h 156"/>
                <a:gd name="T60" fmla="*/ 48 w 75"/>
                <a:gd name="T61" fmla="*/ 14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5" h="156">
                  <a:moveTo>
                    <a:pt x="65" y="15"/>
                  </a:moveTo>
                  <a:cubicBezTo>
                    <a:pt x="61" y="16"/>
                    <a:pt x="55" y="17"/>
                    <a:pt x="48" y="16"/>
                  </a:cubicBezTo>
                  <a:cubicBezTo>
                    <a:pt x="38" y="14"/>
                    <a:pt x="31" y="11"/>
                    <a:pt x="27" y="9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0" y="144"/>
                    <a:pt x="4" y="150"/>
                    <a:pt x="10" y="150"/>
                  </a:cubicBezTo>
                  <a:cubicBezTo>
                    <a:pt x="45" y="155"/>
                    <a:pt x="45" y="155"/>
                    <a:pt x="45" y="155"/>
                  </a:cubicBezTo>
                  <a:cubicBezTo>
                    <a:pt x="51" y="156"/>
                    <a:pt x="56" y="152"/>
                    <a:pt x="57" y="146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67" y="7"/>
                    <a:pt x="67" y="7"/>
                    <a:pt x="67" y="7"/>
                  </a:cubicBezTo>
                  <a:lnTo>
                    <a:pt x="65" y="15"/>
                  </a:lnTo>
                  <a:close/>
                  <a:moveTo>
                    <a:pt x="48" y="145"/>
                  </a:moveTo>
                  <a:cubicBezTo>
                    <a:pt x="48" y="146"/>
                    <a:pt x="47" y="146"/>
                    <a:pt x="46" y="146"/>
                  </a:cubicBezTo>
                  <a:cubicBezTo>
                    <a:pt x="11" y="142"/>
                    <a:pt x="11" y="142"/>
                    <a:pt x="11" y="142"/>
                  </a:cubicBezTo>
                  <a:cubicBezTo>
                    <a:pt x="10" y="142"/>
                    <a:pt x="10" y="141"/>
                    <a:pt x="10" y="140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8" y="19"/>
                    <a:pt x="30" y="20"/>
                    <a:pt x="32" y="21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21" y="129"/>
                    <a:pt x="21" y="129"/>
                    <a:pt x="21" y="129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8" y="23"/>
                    <a:pt x="40" y="23"/>
                    <a:pt x="43" y="24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2" y="131"/>
                    <a:pt x="32" y="131"/>
                    <a:pt x="32" y="131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25"/>
                    <a:pt x="51" y="25"/>
                    <a:pt x="54" y="25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0" y="25"/>
                    <a:pt x="62" y="25"/>
                    <a:pt x="64" y="24"/>
                  </a:cubicBezTo>
                  <a:lnTo>
                    <a:pt x="48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39"/>
            <p:cNvSpPr>
              <a:spLocks noChangeArrowheads="1"/>
            </p:cNvSpPr>
            <p:nvPr/>
          </p:nvSpPr>
          <p:spPr bwMode="auto">
            <a:xfrm>
              <a:off x="4397375" y="2133600"/>
              <a:ext cx="546100" cy="428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0"/>
            <p:cNvSpPr/>
            <p:nvPr/>
          </p:nvSpPr>
          <p:spPr bwMode="auto">
            <a:xfrm>
              <a:off x="4881563" y="2187575"/>
              <a:ext cx="57150" cy="220663"/>
            </a:xfrm>
            <a:custGeom>
              <a:avLst/>
              <a:gdLst>
                <a:gd name="T0" fmla="*/ 10 w 15"/>
                <a:gd name="T1" fmla="*/ 0 h 58"/>
                <a:gd name="T2" fmla="*/ 5 w 15"/>
                <a:gd name="T3" fmla="*/ 0 h 58"/>
                <a:gd name="T4" fmla="*/ 5 w 15"/>
                <a:gd name="T5" fmla="*/ 38 h 58"/>
                <a:gd name="T6" fmla="*/ 0 w 15"/>
                <a:gd name="T7" fmla="*/ 50 h 58"/>
                <a:gd name="T8" fmla="*/ 7 w 15"/>
                <a:gd name="T9" fmla="*/ 58 h 58"/>
                <a:gd name="T10" fmla="*/ 15 w 15"/>
                <a:gd name="T11" fmla="*/ 50 h 58"/>
                <a:gd name="T12" fmla="*/ 10 w 15"/>
                <a:gd name="T13" fmla="*/ 38 h 58"/>
                <a:gd name="T14" fmla="*/ 10 w 15"/>
                <a:gd name="T1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8">
                  <a:moveTo>
                    <a:pt x="1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2" y="41"/>
                    <a:pt x="0" y="47"/>
                    <a:pt x="0" y="50"/>
                  </a:cubicBezTo>
                  <a:cubicBezTo>
                    <a:pt x="0" y="54"/>
                    <a:pt x="3" y="58"/>
                    <a:pt x="7" y="58"/>
                  </a:cubicBezTo>
                  <a:cubicBezTo>
                    <a:pt x="11" y="58"/>
                    <a:pt x="15" y="54"/>
                    <a:pt x="15" y="50"/>
                  </a:cubicBezTo>
                  <a:cubicBezTo>
                    <a:pt x="15" y="47"/>
                    <a:pt x="13" y="41"/>
                    <a:pt x="10" y="38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41"/>
            <p:cNvSpPr>
              <a:spLocks noChangeArrowheads="1"/>
            </p:cNvSpPr>
            <p:nvPr/>
          </p:nvSpPr>
          <p:spPr bwMode="auto">
            <a:xfrm>
              <a:off x="4452938" y="2190750"/>
              <a:ext cx="422275" cy="168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76" name="Straight Connector 36"/>
          <p:cNvCxnSpPr/>
          <p:nvPr/>
        </p:nvCxnSpPr>
        <p:spPr>
          <a:xfrm>
            <a:off x="-406400" y="6462995"/>
            <a:ext cx="13367657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2307541" y="1334096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4414722" y="1334096"/>
            <a:ext cx="593101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其实本次作业中最花时间的应该是数据处理，在上万条数据中进行不同条件的筛选，然后制表得出不同数字段的频数分布，再写入数据文件中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4344860" y="1143529"/>
            <a:ext cx="0" cy="1376786"/>
          </a:xfrm>
          <a:prstGeom prst="line">
            <a:avLst/>
          </a:prstGeom>
          <a:ln w="22225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Freeform 54"/>
          <p:cNvSpPr>
            <a:spLocks noEditPoints="1"/>
          </p:cNvSpPr>
          <p:nvPr/>
        </p:nvSpPr>
        <p:spPr bwMode="auto">
          <a:xfrm>
            <a:off x="1979170" y="1368929"/>
            <a:ext cx="341360" cy="362563"/>
          </a:xfrm>
          <a:custGeom>
            <a:avLst/>
            <a:gdLst>
              <a:gd name="T0" fmla="*/ 96 w 133"/>
              <a:gd name="T1" fmla="*/ 7 h 142"/>
              <a:gd name="T2" fmla="*/ 41 w 133"/>
              <a:gd name="T3" fmla="*/ 37 h 142"/>
              <a:gd name="T4" fmla="*/ 50 w 133"/>
              <a:gd name="T5" fmla="*/ 78 h 142"/>
              <a:gd name="T6" fmla="*/ 44 w 133"/>
              <a:gd name="T7" fmla="*/ 84 h 142"/>
              <a:gd name="T8" fmla="*/ 42 w 133"/>
              <a:gd name="T9" fmla="*/ 82 h 142"/>
              <a:gd name="T10" fmla="*/ 0 w 133"/>
              <a:gd name="T11" fmla="*/ 130 h 142"/>
              <a:gd name="T12" fmla="*/ 14 w 133"/>
              <a:gd name="T13" fmla="*/ 142 h 142"/>
              <a:gd name="T14" fmla="*/ 56 w 133"/>
              <a:gd name="T15" fmla="*/ 94 h 142"/>
              <a:gd name="T16" fmla="*/ 53 w 133"/>
              <a:gd name="T17" fmla="*/ 92 h 142"/>
              <a:gd name="T18" fmla="*/ 59 w 133"/>
              <a:gd name="T19" fmla="*/ 86 h 142"/>
              <a:gd name="T20" fmla="*/ 71 w 133"/>
              <a:gd name="T21" fmla="*/ 92 h 142"/>
              <a:gd name="T22" fmla="*/ 126 w 133"/>
              <a:gd name="T23" fmla="*/ 62 h 142"/>
              <a:gd name="T24" fmla="*/ 96 w 133"/>
              <a:gd name="T25" fmla="*/ 7 h 142"/>
              <a:gd name="T26" fmla="*/ 115 w 133"/>
              <a:gd name="T27" fmla="*/ 59 h 142"/>
              <a:gd name="T28" fmla="*/ 74 w 133"/>
              <a:gd name="T29" fmla="*/ 81 h 142"/>
              <a:gd name="T30" fmla="*/ 52 w 133"/>
              <a:gd name="T31" fmla="*/ 40 h 142"/>
              <a:gd name="T32" fmla="*/ 93 w 133"/>
              <a:gd name="T33" fmla="*/ 18 h 142"/>
              <a:gd name="T34" fmla="*/ 115 w 133"/>
              <a:gd name="T35" fmla="*/ 59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3" h="142">
                <a:moveTo>
                  <a:pt x="96" y="7"/>
                </a:moveTo>
                <a:cubicBezTo>
                  <a:pt x="72" y="0"/>
                  <a:pt x="48" y="14"/>
                  <a:pt x="41" y="37"/>
                </a:cubicBezTo>
                <a:cubicBezTo>
                  <a:pt x="37" y="52"/>
                  <a:pt x="40" y="67"/>
                  <a:pt x="50" y="78"/>
                </a:cubicBezTo>
                <a:cubicBezTo>
                  <a:pt x="44" y="84"/>
                  <a:pt x="44" y="84"/>
                  <a:pt x="44" y="84"/>
                </a:cubicBezTo>
                <a:cubicBezTo>
                  <a:pt x="42" y="82"/>
                  <a:pt x="42" y="82"/>
                  <a:pt x="42" y="82"/>
                </a:cubicBezTo>
                <a:cubicBezTo>
                  <a:pt x="0" y="130"/>
                  <a:pt x="0" y="130"/>
                  <a:pt x="0" y="130"/>
                </a:cubicBezTo>
                <a:cubicBezTo>
                  <a:pt x="14" y="142"/>
                  <a:pt x="14" y="142"/>
                  <a:pt x="14" y="142"/>
                </a:cubicBezTo>
                <a:cubicBezTo>
                  <a:pt x="56" y="94"/>
                  <a:pt x="56" y="94"/>
                  <a:pt x="56" y="94"/>
                </a:cubicBezTo>
                <a:cubicBezTo>
                  <a:pt x="53" y="92"/>
                  <a:pt x="53" y="92"/>
                  <a:pt x="53" y="92"/>
                </a:cubicBezTo>
                <a:cubicBezTo>
                  <a:pt x="59" y="86"/>
                  <a:pt x="59" y="86"/>
                  <a:pt x="59" y="86"/>
                </a:cubicBezTo>
                <a:cubicBezTo>
                  <a:pt x="62" y="89"/>
                  <a:pt x="66" y="91"/>
                  <a:pt x="71" y="92"/>
                </a:cubicBezTo>
                <a:cubicBezTo>
                  <a:pt x="94" y="99"/>
                  <a:pt x="119" y="86"/>
                  <a:pt x="126" y="62"/>
                </a:cubicBezTo>
                <a:cubicBezTo>
                  <a:pt x="133" y="39"/>
                  <a:pt x="119" y="14"/>
                  <a:pt x="96" y="7"/>
                </a:cubicBezTo>
                <a:close/>
                <a:moveTo>
                  <a:pt x="115" y="59"/>
                </a:moveTo>
                <a:cubicBezTo>
                  <a:pt x="110" y="76"/>
                  <a:pt x="91" y="86"/>
                  <a:pt x="74" y="81"/>
                </a:cubicBezTo>
                <a:cubicBezTo>
                  <a:pt x="57" y="76"/>
                  <a:pt x="47" y="58"/>
                  <a:pt x="52" y="40"/>
                </a:cubicBezTo>
                <a:cubicBezTo>
                  <a:pt x="57" y="23"/>
                  <a:pt x="75" y="13"/>
                  <a:pt x="93" y="18"/>
                </a:cubicBezTo>
                <a:cubicBezTo>
                  <a:pt x="110" y="23"/>
                  <a:pt x="120" y="42"/>
                  <a:pt x="115" y="5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335" y="2651125"/>
            <a:ext cx="10005695" cy="368109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73" grpId="0" bldLvl="0" animBg="1"/>
      <p:bldP spid="14" grpId="0"/>
      <p:bldP spid="94" grpId="0"/>
      <p:bldP spid="95" grpId="0"/>
      <p:bldP spid="10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/>
          <p:cNvSpPr/>
          <p:nvPr/>
        </p:nvSpPr>
        <p:spPr>
          <a:xfrm>
            <a:off x="0" y="-13001"/>
            <a:ext cx="12192000" cy="5341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114300">
              <a:schemeClr val="tx1">
                <a:lumMod val="95000"/>
                <a:lumOff val="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矩形 72"/>
          <p:cNvSpPr/>
          <p:nvPr/>
        </p:nvSpPr>
        <p:spPr>
          <a:xfrm>
            <a:off x="8609866" y="-12974"/>
            <a:ext cx="533077" cy="5330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453816" y="45282"/>
            <a:ext cx="272933" cy="429495"/>
            <a:chOff x="202024" y="45281"/>
            <a:chExt cx="272933" cy="429495"/>
          </a:xfrm>
        </p:grpSpPr>
        <p:sp>
          <p:nvSpPr>
            <p:cNvPr id="5" name="Rounded Rectangle 38"/>
            <p:cNvSpPr/>
            <p:nvPr/>
          </p:nvSpPr>
          <p:spPr>
            <a:xfrm rot="18000000">
              <a:off x="38895" y="208411"/>
              <a:ext cx="429494" cy="103236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39"/>
            <p:cNvSpPr/>
            <p:nvPr/>
          </p:nvSpPr>
          <p:spPr>
            <a:xfrm rot="18000000">
              <a:off x="208592" y="208410"/>
              <a:ext cx="429494" cy="103236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827207" y="10135"/>
            <a:ext cx="1478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</a:t>
            </a:r>
            <a:endParaRPr lang="zh-CN" altLang="en-US" sz="2800" spc="600" dirty="0">
              <a:solidFill>
                <a:schemeClr val="bg1"/>
              </a:solidFill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9405743" y="87999"/>
            <a:ext cx="312897" cy="347663"/>
            <a:chOff x="2790826" y="4105276"/>
            <a:chExt cx="900113" cy="1000125"/>
          </a:xfrm>
          <a:solidFill>
            <a:schemeClr val="bg1"/>
          </a:solidFill>
        </p:grpSpPr>
        <p:sp>
          <p:nvSpPr>
            <p:cNvPr id="36" name="Rectangle 9"/>
            <p:cNvSpPr>
              <a:spLocks noChangeArrowheads="1"/>
            </p:cNvSpPr>
            <p:nvPr/>
          </p:nvSpPr>
          <p:spPr bwMode="auto">
            <a:xfrm>
              <a:off x="3141663" y="4456113"/>
              <a:ext cx="450850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Rectangle 10"/>
            <p:cNvSpPr>
              <a:spLocks noChangeArrowheads="1"/>
            </p:cNvSpPr>
            <p:nvPr/>
          </p:nvSpPr>
          <p:spPr bwMode="auto">
            <a:xfrm>
              <a:off x="3144838" y="4560888"/>
              <a:ext cx="450850" cy="428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1"/>
            <p:cNvSpPr/>
            <p:nvPr/>
          </p:nvSpPr>
          <p:spPr bwMode="auto">
            <a:xfrm>
              <a:off x="3051176" y="4343401"/>
              <a:ext cx="639763" cy="762000"/>
            </a:xfrm>
            <a:custGeom>
              <a:avLst/>
              <a:gdLst>
                <a:gd name="T0" fmla="*/ 0 w 403"/>
                <a:gd name="T1" fmla="*/ 0 h 480"/>
                <a:gd name="T2" fmla="*/ 0 w 403"/>
                <a:gd name="T3" fmla="*/ 14 h 480"/>
                <a:gd name="T4" fmla="*/ 38 w 403"/>
                <a:gd name="T5" fmla="*/ 107 h 480"/>
                <a:gd name="T6" fmla="*/ 38 w 403"/>
                <a:gd name="T7" fmla="*/ 38 h 480"/>
                <a:gd name="T8" fmla="*/ 365 w 403"/>
                <a:gd name="T9" fmla="*/ 38 h 480"/>
                <a:gd name="T10" fmla="*/ 365 w 403"/>
                <a:gd name="T11" fmla="*/ 444 h 480"/>
                <a:gd name="T12" fmla="*/ 111 w 403"/>
                <a:gd name="T13" fmla="*/ 444 h 480"/>
                <a:gd name="T14" fmla="*/ 111 w 403"/>
                <a:gd name="T15" fmla="*/ 444 h 480"/>
                <a:gd name="T16" fmla="*/ 109 w 403"/>
                <a:gd name="T17" fmla="*/ 444 h 480"/>
                <a:gd name="T18" fmla="*/ 38 w 403"/>
                <a:gd name="T19" fmla="*/ 444 h 480"/>
                <a:gd name="T20" fmla="*/ 38 w 403"/>
                <a:gd name="T21" fmla="*/ 375 h 480"/>
                <a:gd name="T22" fmla="*/ 7 w 403"/>
                <a:gd name="T23" fmla="*/ 344 h 480"/>
                <a:gd name="T24" fmla="*/ 7 w 403"/>
                <a:gd name="T25" fmla="*/ 346 h 480"/>
                <a:gd name="T26" fmla="*/ 5 w 403"/>
                <a:gd name="T27" fmla="*/ 342 h 480"/>
                <a:gd name="T28" fmla="*/ 0 w 403"/>
                <a:gd name="T29" fmla="*/ 337 h 480"/>
                <a:gd name="T30" fmla="*/ 0 w 403"/>
                <a:gd name="T31" fmla="*/ 480 h 480"/>
                <a:gd name="T32" fmla="*/ 403 w 403"/>
                <a:gd name="T33" fmla="*/ 480 h 480"/>
                <a:gd name="T34" fmla="*/ 403 w 403"/>
                <a:gd name="T35" fmla="*/ 0 h 480"/>
                <a:gd name="T36" fmla="*/ 0 w 403"/>
                <a:gd name="T3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3" h="480">
                  <a:moveTo>
                    <a:pt x="0" y="0"/>
                  </a:moveTo>
                  <a:lnTo>
                    <a:pt x="0" y="14"/>
                  </a:lnTo>
                  <a:lnTo>
                    <a:pt x="38" y="107"/>
                  </a:lnTo>
                  <a:lnTo>
                    <a:pt x="38" y="38"/>
                  </a:lnTo>
                  <a:lnTo>
                    <a:pt x="365" y="38"/>
                  </a:lnTo>
                  <a:lnTo>
                    <a:pt x="365" y="444"/>
                  </a:lnTo>
                  <a:lnTo>
                    <a:pt x="111" y="444"/>
                  </a:lnTo>
                  <a:lnTo>
                    <a:pt x="111" y="444"/>
                  </a:lnTo>
                  <a:lnTo>
                    <a:pt x="109" y="444"/>
                  </a:lnTo>
                  <a:lnTo>
                    <a:pt x="38" y="444"/>
                  </a:lnTo>
                  <a:lnTo>
                    <a:pt x="38" y="375"/>
                  </a:lnTo>
                  <a:lnTo>
                    <a:pt x="7" y="344"/>
                  </a:lnTo>
                  <a:lnTo>
                    <a:pt x="7" y="346"/>
                  </a:lnTo>
                  <a:lnTo>
                    <a:pt x="5" y="342"/>
                  </a:lnTo>
                  <a:lnTo>
                    <a:pt x="0" y="337"/>
                  </a:lnTo>
                  <a:lnTo>
                    <a:pt x="0" y="480"/>
                  </a:lnTo>
                  <a:lnTo>
                    <a:pt x="403" y="480"/>
                  </a:lnTo>
                  <a:lnTo>
                    <a:pt x="4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2"/>
            <p:cNvSpPr/>
            <p:nvPr/>
          </p:nvSpPr>
          <p:spPr bwMode="auto">
            <a:xfrm>
              <a:off x="3171826" y="4656138"/>
              <a:ext cx="423863" cy="41275"/>
            </a:xfrm>
            <a:custGeom>
              <a:avLst/>
              <a:gdLst>
                <a:gd name="T0" fmla="*/ 0 w 267"/>
                <a:gd name="T1" fmla="*/ 0 h 26"/>
                <a:gd name="T2" fmla="*/ 9 w 267"/>
                <a:gd name="T3" fmla="*/ 26 h 26"/>
                <a:gd name="T4" fmla="*/ 267 w 267"/>
                <a:gd name="T5" fmla="*/ 26 h 26"/>
                <a:gd name="T6" fmla="*/ 267 w 267"/>
                <a:gd name="T7" fmla="*/ 0 h 26"/>
                <a:gd name="T8" fmla="*/ 0 w 267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26">
                  <a:moveTo>
                    <a:pt x="0" y="0"/>
                  </a:moveTo>
                  <a:lnTo>
                    <a:pt x="9" y="26"/>
                  </a:lnTo>
                  <a:lnTo>
                    <a:pt x="267" y="26"/>
                  </a:lnTo>
                  <a:lnTo>
                    <a:pt x="2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3"/>
            <p:cNvSpPr/>
            <p:nvPr/>
          </p:nvSpPr>
          <p:spPr bwMode="auto">
            <a:xfrm>
              <a:off x="3213101" y="4757738"/>
              <a:ext cx="387350" cy="41275"/>
            </a:xfrm>
            <a:custGeom>
              <a:avLst/>
              <a:gdLst>
                <a:gd name="T0" fmla="*/ 14 w 244"/>
                <a:gd name="T1" fmla="*/ 26 h 26"/>
                <a:gd name="T2" fmla="*/ 244 w 244"/>
                <a:gd name="T3" fmla="*/ 26 h 26"/>
                <a:gd name="T4" fmla="*/ 244 w 244"/>
                <a:gd name="T5" fmla="*/ 0 h 26"/>
                <a:gd name="T6" fmla="*/ 0 w 244"/>
                <a:gd name="T7" fmla="*/ 0 h 26"/>
                <a:gd name="T8" fmla="*/ 14 w 244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26">
                  <a:moveTo>
                    <a:pt x="14" y="26"/>
                  </a:moveTo>
                  <a:lnTo>
                    <a:pt x="244" y="26"/>
                  </a:lnTo>
                  <a:lnTo>
                    <a:pt x="244" y="0"/>
                  </a:lnTo>
                  <a:lnTo>
                    <a:pt x="0" y="0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Rectangle 14"/>
            <p:cNvSpPr>
              <a:spLocks noChangeArrowheads="1"/>
            </p:cNvSpPr>
            <p:nvPr/>
          </p:nvSpPr>
          <p:spPr bwMode="auto">
            <a:xfrm>
              <a:off x="3235326" y="4840288"/>
              <a:ext cx="360363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5"/>
            <p:cNvSpPr/>
            <p:nvPr/>
          </p:nvSpPr>
          <p:spPr bwMode="auto">
            <a:xfrm>
              <a:off x="3076576" y="4818063"/>
              <a:ext cx="139700" cy="188913"/>
            </a:xfrm>
            <a:custGeom>
              <a:avLst/>
              <a:gdLst>
                <a:gd name="T0" fmla="*/ 86 w 88"/>
                <a:gd name="T1" fmla="*/ 119 h 119"/>
                <a:gd name="T2" fmla="*/ 88 w 88"/>
                <a:gd name="T3" fmla="*/ 0 h 119"/>
                <a:gd name="T4" fmla="*/ 0 w 88"/>
                <a:gd name="T5" fmla="*/ 38 h 119"/>
                <a:gd name="T6" fmla="*/ 86 w 88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19">
                  <a:moveTo>
                    <a:pt x="86" y="119"/>
                  </a:moveTo>
                  <a:lnTo>
                    <a:pt x="88" y="0"/>
                  </a:lnTo>
                  <a:lnTo>
                    <a:pt x="0" y="38"/>
                  </a:lnTo>
                  <a:lnTo>
                    <a:pt x="86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6"/>
            <p:cNvSpPr/>
            <p:nvPr/>
          </p:nvSpPr>
          <p:spPr bwMode="auto">
            <a:xfrm>
              <a:off x="2790826" y="4105276"/>
              <a:ext cx="180975" cy="169863"/>
            </a:xfrm>
            <a:custGeom>
              <a:avLst/>
              <a:gdLst>
                <a:gd name="T0" fmla="*/ 41 w 48"/>
                <a:gd name="T1" fmla="*/ 12 h 45"/>
                <a:gd name="T2" fmla="*/ 20 w 48"/>
                <a:gd name="T3" fmla="*/ 3 h 45"/>
                <a:gd name="T4" fmla="*/ 12 w 48"/>
                <a:gd name="T5" fmla="*/ 7 h 45"/>
                <a:gd name="T6" fmla="*/ 3 w 48"/>
                <a:gd name="T7" fmla="*/ 27 h 45"/>
                <a:gd name="T8" fmla="*/ 11 w 48"/>
                <a:gd name="T9" fmla="*/ 45 h 45"/>
                <a:gd name="T10" fmla="*/ 48 w 48"/>
                <a:gd name="T11" fmla="*/ 30 h 45"/>
                <a:gd name="T12" fmla="*/ 41 w 48"/>
                <a:gd name="T13" fmla="*/ 1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5">
                  <a:moveTo>
                    <a:pt x="41" y="12"/>
                  </a:moveTo>
                  <a:cubicBezTo>
                    <a:pt x="38" y="4"/>
                    <a:pt x="28" y="0"/>
                    <a:pt x="20" y="3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4" y="10"/>
                    <a:pt x="0" y="19"/>
                    <a:pt x="3" y="27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48" y="30"/>
                    <a:pt x="48" y="30"/>
                    <a:pt x="48" y="30"/>
                  </a:cubicBezTo>
                  <a:lnTo>
                    <a:pt x="4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17"/>
            <p:cNvSpPr>
              <a:spLocks noChangeArrowheads="1"/>
            </p:cNvSpPr>
            <p:nvPr/>
          </p:nvSpPr>
          <p:spPr bwMode="auto">
            <a:xfrm>
              <a:off x="3230563" y="4946651"/>
              <a:ext cx="36988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8"/>
            <p:cNvSpPr>
              <a:spLocks noEditPoints="1"/>
            </p:cNvSpPr>
            <p:nvPr/>
          </p:nvSpPr>
          <p:spPr bwMode="auto">
            <a:xfrm>
              <a:off x="2836863" y="4233863"/>
              <a:ext cx="376238" cy="633413"/>
            </a:xfrm>
            <a:custGeom>
              <a:avLst/>
              <a:gdLst>
                <a:gd name="T0" fmla="*/ 100 w 100"/>
                <a:gd name="T1" fmla="*/ 153 h 168"/>
                <a:gd name="T2" fmla="*/ 38 w 100"/>
                <a:gd name="T3" fmla="*/ 0 h 168"/>
                <a:gd name="T4" fmla="*/ 0 w 100"/>
                <a:gd name="T5" fmla="*/ 16 h 168"/>
                <a:gd name="T6" fmla="*/ 63 w 100"/>
                <a:gd name="T7" fmla="*/ 168 h 168"/>
                <a:gd name="T8" fmla="*/ 100 w 100"/>
                <a:gd name="T9" fmla="*/ 153 h 168"/>
                <a:gd name="T10" fmla="*/ 34 w 100"/>
                <a:gd name="T11" fmla="*/ 7 h 168"/>
                <a:gd name="T12" fmla="*/ 75 w 100"/>
                <a:gd name="T13" fmla="*/ 108 h 168"/>
                <a:gd name="T14" fmla="*/ 74 w 100"/>
                <a:gd name="T15" fmla="*/ 116 h 168"/>
                <a:gd name="T16" fmla="*/ 67 w 100"/>
                <a:gd name="T17" fmla="*/ 111 h 168"/>
                <a:gd name="T18" fmla="*/ 26 w 100"/>
                <a:gd name="T19" fmla="*/ 10 h 168"/>
                <a:gd name="T20" fmla="*/ 34 w 100"/>
                <a:gd name="T21" fmla="*/ 7 h 168"/>
                <a:gd name="T22" fmla="*/ 57 w 100"/>
                <a:gd name="T23" fmla="*/ 122 h 168"/>
                <a:gd name="T24" fmla="*/ 50 w 100"/>
                <a:gd name="T25" fmla="*/ 118 h 168"/>
                <a:gd name="T26" fmla="*/ 9 w 100"/>
                <a:gd name="T27" fmla="*/ 17 h 168"/>
                <a:gd name="T28" fmla="*/ 17 w 100"/>
                <a:gd name="T29" fmla="*/ 13 h 168"/>
                <a:gd name="T30" fmla="*/ 59 w 100"/>
                <a:gd name="T31" fmla="*/ 115 h 168"/>
                <a:gd name="T32" fmla="*/ 57 w 100"/>
                <a:gd name="T33" fmla="*/ 12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168">
                  <a:moveTo>
                    <a:pt x="100" y="153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63" y="168"/>
                    <a:pt x="63" y="168"/>
                    <a:pt x="63" y="168"/>
                  </a:cubicBezTo>
                  <a:lnTo>
                    <a:pt x="100" y="153"/>
                  </a:lnTo>
                  <a:close/>
                  <a:moveTo>
                    <a:pt x="34" y="7"/>
                  </a:moveTo>
                  <a:cubicBezTo>
                    <a:pt x="75" y="108"/>
                    <a:pt x="75" y="108"/>
                    <a:pt x="75" y="108"/>
                  </a:cubicBezTo>
                  <a:cubicBezTo>
                    <a:pt x="77" y="111"/>
                    <a:pt x="76" y="115"/>
                    <a:pt x="74" y="116"/>
                  </a:cubicBezTo>
                  <a:cubicBezTo>
                    <a:pt x="71" y="116"/>
                    <a:pt x="68" y="115"/>
                    <a:pt x="67" y="111"/>
                  </a:cubicBezTo>
                  <a:cubicBezTo>
                    <a:pt x="26" y="10"/>
                    <a:pt x="26" y="10"/>
                    <a:pt x="26" y="10"/>
                  </a:cubicBezTo>
                  <a:lnTo>
                    <a:pt x="34" y="7"/>
                  </a:lnTo>
                  <a:close/>
                  <a:moveTo>
                    <a:pt x="57" y="122"/>
                  </a:moveTo>
                  <a:cubicBezTo>
                    <a:pt x="55" y="123"/>
                    <a:pt x="52" y="121"/>
                    <a:pt x="50" y="1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0" y="118"/>
                    <a:pt x="59" y="121"/>
                    <a:pt x="57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1329392" y="96497"/>
            <a:ext cx="419100" cy="330667"/>
            <a:chOff x="4287838" y="3433763"/>
            <a:chExt cx="1038225" cy="819151"/>
          </a:xfrm>
          <a:solidFill>
            <a:schemeClr val="bg1"/>
          </a:solidFill>
        </p:grpSpPr>
        <p:sp>
          <p:nvSpPr>
            <p:cNvPr id="46" name="Freeform 19"/>
            <p:cNvSpPr/>
            <p:nvPr/>
          </p:nvSpPr>
          <p:spPr bwMode="auto">
            <a:xfrm>
              <a:off x="4510088" y="3841751"/>
              <a:ext cx="557213" cy="411163"/>
            </a:xfrm>
            <a:custGeom>
              <a:avLst/>
              <a:gdLst>
                <a:gd name="T0" fmla="*/ 0 w 148"/>
                <a:gd name="T1" fmla="*/ 0 h 109"/>
                <a:gd name="T2" fmla="*/ 0 w 148"/>
                <a:gd name="T3" fmla="*/ 82 h 109"/>
                <a:gd name="T4" fmla="*/ 74 w 148"/>
                <a:gd name="T5" fmla="*/ 109 h 109"/>
                <a:gd name="T6" fmla="*/ 148 w 148"/>
                <a:gd name="T7" fmla="*/ 82 h 109"/>
                <a:gd name="T8" fmla="*/ 148 w 148"/>
                <a:gd name="T9" fmla="*/ 5 h 109"/>
                <a:gd name="T10" fmla="*/ 79 w 148"/>
                <a:gd name="T11" fmla="*/ 40 h 109"/>
                <a:gd name="T12" fmla="*/ 0 w 148"/>
                <a:gd name="T1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109">
                  <a:moveTo>
                    <a:pt x="0" y="0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17" y="98"/>
                    <a:pt x="44" y="109"/>
                    <a:pt x="74" y="109"/>
                  </a:cubicBezTo>
                  <a:cubicBezTo>
                    <a:pt x="104" y="109"/>
                    <a:pt x="131" y="98"/>
                    <a:pt x="148" y="82"/>
                  </a:cubicBezTo>
                  <a:cubicBezTo>
                    <a:pt x="148" y="5"/>
                    <a:pt x="148" y="5"/>
                    <a:pt x="148" y="5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0"/>
            <p:cNvSpPr/>
            <p:nvPr/>
          </p:nvSpPr>
          <p:spPr bwMode="auto">
            <a:xfrm>
              <a:off x="4287838" y="3433763"/>
              <a:ext cx="1038225" cy="520700"/>
            </a:xfrm>
            <a:custGeom>
              <a:avLst/>
              <a:gdLst>
                <a:gd name="T0" fmla="*/ 654 w 654"/>
                <a:gd name="T1" fmla="*/ 164 h 328"/>
                <a:gd name="T2" fmla="*/ 327 w 654"/>
                <a:gd name="T3" fmla="*/ 0 h 328"/>
                <a:gd name="T4" fmla="*/ 0 w 654"/>
                <a:gd name="T5" fmla="*/ 164 h 328"/>
                <a:gd name="T6" fmla="*/ 327 w 654"/>
                <a:gd name="T7" fmla="*/ 328 h 328"/>
                <a:gd name="T8" fmla="*/ 654 w 654"/>
                <a:gd name="T9" fmla="*/ 16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4" h="328">
                  <a:moveTo>
                    <a:pt x="654" y="164"/>
                  </a:moveTo>
                  <a:lnTo>
                    <a:pt x="327" y="0"/>
                  </a:lnTo>
                  <a:lnTo>
                    <a:pt x="0" y="164"/>
                  </a:lnTo>
                  <a:lnTo>
                    <a:pt x="327" y="328"/>
                  </a:lnTo>
                  <a:lnTo>
                    <a:pt x="65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1"/>
            <p:cNvSpPr/>
            <p:nvPr/>
          </p:nvSpPr>
          <p:spPr bwMode="auto">
            <a:xfrm>
              <a:off x="5133976" y="3768726"/>
              <a:ext cx="117475" cy="350838"/>
            </a:xfrm>
            <a:custGeom>
              <a:avLst/>
              <a:gdLst>
                <a:gd name="T0" fmla="*/ 23 w 31"/>
                <a:gd name="T1" fmla="*/ 49 h 93"/>
                <a:gd name="T2" fmla="*/ 23 w 31"/>
                <a:gd name="T3" fmla="*/ 0 h 93"/>
                <a:gd name="T4" fmla="*/ 8 w 31"/>
                <a:gd name="T5" fmla="*/ 7 h 93"/>
                <a:gd name="T6" fmla="*/ 8 w 31"/>
                <a:gd name="T7" fmla="*/ 49 h 93"/>
                <a:gd name="T8" fmla="*/ 0 w 31"/>
                <a:gd name="T9" fmla="*/ 63 h 93"/>
                <a:gd name="T10" fmla="*/ 15 w 31"/>
                <a:gd name="T11" fmla="*/ 93 h 93"/>
                <a:gd name="T12" fmla="*/ 31 w 31"/>
                <a:gd name="T13" fmla="*/ 63 h 93"/>
                <a:gd name="T14" fmla="*/ 23 w 31"/>
                <a:gd name="T15" fmla="*/ 4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93">
                  <a:moveTo>
                    <a:pt x="23" y="49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3" y="52"/>
                    <a:pt x="0" y="57"/>
                    <a:pt x="0" y="63"/>
                  </a:cubicBezTo>
                  <a:cubicBezTo>
                    <a:pt x="0" y="71"/>
                    <a:pt x="7" y="93"/>
                    <a:pt x="15" y="93"/>
                  </a:cubicBezTo>
                  <a:cubicBezTo>
                    <a:pt x="24" y="93"/>
                    <a:pt x="31" y="71"/>
                    <a:pt x="31" y="63"/>
                  </a:cubicBezTo>
                  <a:cubicBezTo>
                    <a:pt x="31" y="57"/>
                    <a:pt x="28" y="52"/>
                    <a:pt x="2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10631997" y="84553"/>
            <a:ext cx="397480" cy="354555"/>
            <a:chOff x="5235576" y="4052888"/>
            <a:chExt cx="1131888" cy="1009651"/>
          </a:xfrm>
          <a:solidFill>
            <a:schemeClr val="bg1"/>
          </a:solidFill>
        </p:grpSpPr>
        <p:sp>
          <p:nvSpPr>
            <p:cNvPr id="49" name="Freeform 22"/>
            <p:cNvSpPr>
              <a:spLocks noEditPoints="1"/>
            </p:cNvSpPr>
            <p:nvPr/>
          </p:nvSpPr>
          <p:spPr bwMode="auto">
            <a:xfrm>
              <a:off x="5326063" y="4052888"/>
              <a:ext cx="414338" cy="554038"/>
            </a:xfrm>
            <a:custGeom>
              <a:avLst/>
              <a:gdLst>
                <a:gd name="T0" fmla="*/ 8 w 110"/>
                <a:gd name="T1" fmla="*/ 92 h 147"/>
                <a:gd name="T2" fmla="*/ 18 w 110"/>
                <a:gd name="T3" fmla="*/ 105 h 147"/>
                <a:gd name="T4" fmla="*/ 57 w 110"/>
                <a:gd name="T5" fmla="*/ 147 h 147"/>
                <a:gd name="T6" fmla="*/ 97 w 110"/>
                <a:gd name="T7" fmla="*/ 105 h 147"/>
                <a:gd name="T8" fmla="*/ 97 w 110"/>
                <a:gd name="T9" fmla="*/ 105 h 147"/>
                <a:gd name="T10" fmla="*/ 108 w 110"/>
                <a:gd name="T11" fmla="*/ 92 h 147"/>
                <a:gd name="T12" fmla="*/ 99 w 110"/>
                <a:gd name="T13" fmla="*/ 80 h 147"/>
                <a:gd name="T14" fmla="*/ 87 w 110"/>
                <a:gd name="T15" fmla="*/ 32 h 147"/>
                <a:gd name="T16" fmla="*/ 29 w 110"/>
                <a:gd name="T17" fmla="*/ 25 h 147"/>
                <a:gd name="T18" fmla="*/ 14 w 110"/>
                <a:gd name="T19" fmla="*/ 81 h 147"/>
                <a:gd name="T20" fmla="*/ 14 w 110"/>
                <a:gd name="T21" fmla="*/ 81 h 147"/>
                <a:gd name="T22" fmla="*/ 8 w 110"/>
                <a:gd name="T23" fmla="*/ 92 h 147"/>
                <a:gd name="T24" fmla="*/ 18 w 110"/>
                <a:gd name="T25" fmla="*/ 82 h 147"/>
                <a:gd name="T26" fmla="*/ 18 w 110"/>
                <a:gd name="T27" fmla="*/ 82 h 147"/>
                <a:gd name="T28" fmla="*/ 19 w 110"/>
                <a:gd name="T29" fmla="*/ 82 h 147"/>
                <a:gd name="T30" fmla="*/ 19 w 110"/>
                <a:gd name="T31" fmla="*/ 79 h 147"/>
                <a:gd name="T32" fmla="*/ 22 w 110"/>
                <a:gd name="T33" fmla="*/ 62 h 147"/>
                <a:gd name="T34" fmla="*/ 26 w 110"/>
                <a:gd name="T35" fmla="*/ 57 h 147"/>
                <a:gd name="T36" fmla="*/ 71 w 110"/>
                <a:gd name="T37" fmla="*/ 46 h 147"/>
                <a:gd name="T38" fmla="*/ 93 w 110"/>
                <a:gd name="T39" fmla="*/ 83 h 147"/>
                <a:gd name="T40" fmla="*/ 94 w 110"/>
                <a:gd name="T41" fmla="*/ 83 h 147"/>
                <a:gd name="T42" fmla="*/ 96 w 110"/>
                <a:gd name="T43" fmla="*/ 82 h 147"/>
                <a:gd name="T44" fmla="*/ 97 w 110"/>
                <a:gd name="T45" fmla="*/ 82 h 147"/>
                <a:gd name="T46" fmla="*/ 102 w 110"/>
                <a:gd name="T47" fmla="*/ 85 h 147"/>
                <a:gd name="T48" fmla="*/ 105 w 110"/>
                <a:gd name="T49" fmla="*/ 92 h 147"/>
                <a:gd name="T50" fmla="*/ 102 w 110"/>
                <a:gd name="T51" fmla="*/ 100 h 147"/>
                <a:gd name="T52" fmla="*/ 97 w 110"/>
                <a:gd name="T53" fmla="*/ 102 h 147"/>
                <a:gd name="T54" fmla="*/ 97 w 110"/>
                <a:gd name="T55" fmla="*/ 102 h 147"/>
                <a:gd name="T56" fmla="*/ 94 w 110"/>
                <a:gd name="T57" fmla="*/ 102 h 147"/>
                <a:gd name="T58" fmla="*/ 94 w 110"/>
                <a:gd name="T59" fmla="*/ 105 h 147"/>
                <a:gd name="T60" fmla="*/ 81 w 110"/>
                <a:gd name="T61" fmla="*/ 133 h 147"/>
                <a:gd name="T62" fmla="*/ 70 w 110"/>
                <a:gd name="T63" fmla="*/ 141 h 147"/>
                <a:gd name="T64" fmla="*/ 57 w 110"/>
                <a:gd name="T65" fmla="*/ 144 h 147"/>
                <a:gd name="T66" fmla="*/ 44 w 110"/>
                <a:gd name="T67" fmla="*/ 141 h 147"/>
                <a:gd name="T68" fmla="*/ 33 w 110"/>
                <a:gd name="T69" fmla="*/ 133 h 147"/>
                <a:gd name="T70" fmla="*/ 20 w 110"/>
                <a:gd name="T71" fmla="*/ 105 h 147"/>
                <a:gd name="T72" fmla="*/ 20 w 110"/>
                <a:gd name="T73" fmla="*/ 102 h 147"/>
                <a:gd name="T74" fmla="*/ 18 w 110"/>
                <a:gd name="T75" fmla="*/ 102 h 147"/>
                <a:gd name="T76" fmla="*/ 11 w 110"/>
                <a:gd name="T77" fmla="*/ 92 h 147"/>
                <a:gd name="T78" fmla="*/ 13 w 110"/>
                <a:gd name="T79" fmla="*/ 85 h 147"/>
                <a:gd name="T80" fmla="*/ 18 w 110"/>
                <a:gd name="T81" fmla="*/ 8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" h="147">
                  <a:moveTo>
                    <a:pt x="8" y="92"/>
                  </a:moveTo>
                  <a:cubicBezTo>
                    <a:pt x="8" y="99"/>
                    <a:pt x="12" y="105"/>
                    <a:pt x="18" y="105"/>
                  </a:cubicBezTo>
                  <a:cubicBezTo>
                    <a:pt x="21" y="129"/>
                    <a:pt x="38" y="147"/>
                    <a:pt x="57" y="147"/>
                  </a:cubicBezTo>
                  <a:cubicBezTo>
                    <a:pt x="77" y="147"/>
                    <a:pt x="93" y="129"/>
                    <a:pt x="97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3" y="105"/>
                    <a:pt x="108" y="99"/>
                    <a:pt x="108" y="92"/>
                  </a:cubicBezTo>
                  <a:cubicBezTo>
                    <a:pt x="108" y="86"/>
                    <a:pt x="104" y="81"/>
                    <a:pt x="99" y="80"/>
                  </a:cubicBezTo>
                  <a:cubicBezTo>
                    <a:pt x="99" y="80"/>
                    <a:pt x="110" y="43"/>
                    <a:pt x="87" y="32"/>
                  </a:cubicBezTo>
                  <a:cubicBezTo>
                    <a:pt x="84" y="0"/>
                    <a:pt x="29" y="25"/>
                    <a:pt x="29" y="25"/>
                  </a:cubicBezTo>
                  <a:cubicBezTo>
                    <a:pt x="0" y="40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0" y="83"/>
                    <a:pt x="8" y="87"/>
                    <a:pt x="8" y="92"/>
                  </a:cubicBezTo>
                  <a:close/>
                  <a:moveTo>
                    <a:pt x="18" y="82"/>
                  </a:moveTo>
                  <a:cubicBezTo>
                    <a:pt x="18" y="82"/>
                    <a:pt x="18" y="82"/>
                    <a:pt x="18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4" y="59"/>
                    <a:pt x="26" y="57"/>
                    <a:pt x="26" y="57"/>
                  </a:cubicBezTo>
                  <a:cubicBezTo>
                    <a:pt x="51" y="58"/>
                    <a:pt x="71" y="46"/>
                    <a:pt x="71" y="46"/>
                  </a:cubicBezTo>
                  <a:cubicBezTo>
                    <a:pt x="88" y="33"/>
                    <a:pt x="93" y="83"/>
                    <a:pt x="93" y="83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99" y="82"/>
                    <a:pt x="101" y="83"/>
                    <a:pt x="102" y="85"/>
                  </a:cubicBezTo>
                  <a:cubicBezTo>
                    <a:pt x="104" y="87"/>
                    <a:pt x="105" y="89"/>
                    <a:pt x="105" y="92"/>
                  </a:cubicBezTo>
                  <a:cubicBezTo>
                    <a:pt x="105" y="95"/>
                    <a:pt x="104" y="98"/>
                    <a:pt x="102" y="100"/>
                  </a:cubicBezTo>
                  <a:cubicBezTo>
                    <a:pt x="101" y="101"/>
                    <a:pt x="99" y="102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2" y="116"/>
                    <a:pt x="88" y="126"/>
                    <a:pt x="81" y="133"/>
                  </a:cubicBezTo>
                  <a:cubicBezTo>
                    <a:pt x="78" y="136"/>
                    <a:pt x="74" y="139"/>
                    <a:pt x="70" y="141"/>
                  </a:cubicBezTo>
                  <a:cubicBezTo>
                    <a:pt x="66" y="143"/>
                    <a:pt x="62" y="144"/>
                    <a:pt x="57" y="144"/>
                  </a:cubicBezTo>
                  <a:cubicBezTo>
                    <a:pt x="53" y="144"/>
                    <a:pt x="48" y="143"/>
                    <a:pt x="44" y="141"/>
                  </a:cubicBezTo>
                  <a:cubicBezTo>
                    <a:pt x="40" y="139"/>
                    <a:pt x="37" y="136"/>
                    <a:pt x="33" y="133"/>
                  </a:cubicBezTo>
                  <a:cubicBezTo>
                    <a:pt x="27" y="126"/>
                    <a:pt x="22" y="116"/>
                    <a:pt x="20" y="105"/>
                  </a:cubicBezTo>
                  <a:cubicBezTo>
                    <a:pt x="20" y="102"/>
                    <a:pt x="20" y="102"/>
                    <a:pt x="20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14" y="102"/>
                    <a:pt x="11" y="97"/>
                    <a:pt x="11" y="92"/>
                  </a:cubicBezTo>
                  <a:cubicBezTo>
                    <a:pt x="11" y="89"/>
                    <a:pt x="11" y="87"/>
                    <a:pt x="13" y="85"/>
                  </a:cubicBezTo>
                  <a:cubicBezTo>
                    <a:pt x="14" y="83"/>
                    <a:pt x="16" y="82"/>
                    <a:pt x="18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3"/>
            <p:cNvSpPr>
              <a:spLocks noEditPoints="1"/>
            </p:cNvSpPr>
            <p:nvPr/>
          </p:nvSpPr>
          <p:spPr bwMode="auto">
            <a:xfrm>
              <a:off x="5416551" y="4327526"/>
              <a:ext cx="244475" cy="87313"/>
            </a:xfrm>
            <a:custGeom>
              <a:avLst/>
              <a:gdLst>
                <a:gd name="T0" fmla="*/ 6 w 65"/>
                <a:gd name="T1" fmla="*/ 23 h 23"/>
                <a:gd name="T2" fmla="*/ 23 w 65"/>
                <a:gd name="T3" fmla="*/ 23 h 23"/>
                <a:gd name="T4" fmla="*/ 29 w 65"/>
                <a:gd name="T5" fmla="*/ 17 h 23"/>
                <a:gd name="T6" fmla="*/ 29 w 65"/>
                <a:gd name="T7" fmla="*/ 11 h 23"/>
                <a:gd name="T8" fmla="*/ 36 w 65"/>
                <a:gd name="T9" fmla="*/ 11 h 23"/>
                <a:gd name="T10" fmla="*/ 36 w 65"/>
                <a:gd name="T11" fmla="*/ 17 h 23"/>
                <a:gd name="T12" fmla="*/ 42 w 65"/>
                <a:gd name="T13" fmla="*/ 23 h 23"/>
                <a:gd name="T14" fmla="*/ 59 w 65"/>
                <a:gd name="T15" fmla="*/ 23 h 23"/>
                <a:gd name="T16" fmla="*/ 65 w 65"/>
                <a:gd name="T17" fmla="*/ 17 h 23"/>
                <a:gd name="T18" fmla="*/ 65 w 65"/>
                <a:gd name="T19" fmla="*/ 6 h 23"/>
                <a:gd name="T20" fmla="*/ 59 w 65"/>
                <a:gd name="T21" fmla="*/ 0 h 23"/>
                <a:gd name="T22" fmla="*/ 42 w 65"/>
                <a:gd name="T23" fmla="*/ 0 h 23"/>
                <a:gd name="T24" fmla="*/ 36 w 65"/>
                <a:gd name="T25" fmla="*/ 6 h 23"/>
                <a:gd name="T26" fmla="*/ 36 w 65"/>
                <a:gd name="T27" fmla="*/ 9 h 23"/>
                <a:gd name="T28" fmla="*/ 29 w 65"/>
                <a:gd name="T29" fmla="*/ 9 h 23"/>
                <a:gd name="T30" fmla="*/ 29 w 65"/>
                <a:gd name="T31" fmla="*/ 6 h 23"/>
                <a:gd name="T32" fmla="*/ 23 w 65"/>
                <a:gd name="T33" fmla="*/ 0 h 23"/>
                <a:gd name="T34" fmla="*/ 6 w 65"/>
                <a:gd name="T35" fmla="*/ 0 h 23"/>
                <a:gd name="T36" fmla="*/ 0 w 65"/>
                <a:gd name="T37" fmla="*/ 6 h 23"/>
                <a:gd name="T38" fmla="*/ 0 w 65"/>
                <a:gd name="T39" fmla="*/ 17 h 23"/>
                <a:gd name="T40" fmla="*/ 6 w 65"/>
                <a:gd name="T41" fmla="*/ 23 h 23"/>
                <a:gd name="T42" fmla="*/ 37 w 65"/>
                <a:gd name="T43" fmla="*/ 6 h 23"/>
                <a:gd name="T44" fmla="*/ 42 w 65"/>
                <a:gd name="T45" fmla="*/ 1 h 23"/>
                <a:gd name="T46" fmla="*/ 59 w 65"/>
                <a:gd name="T47" fmla="*/ 1 h 23"/>
                <a:gd name="T48" fmla="*/ 63 w 65"/>
                <a:gd name="T49" fmla="*/ 6 h 23"/>
                <a:gd name="T50" fmla="*/ 63 w 65"/>
                <a:gd name="T51" fmla="*/ 17 h 23"/>
                <a:gd name="T52" fmla="*/ 59 w 65"/>
                <a:gd name="T53" fmla="*/ 21 h 23"/>
                <a:gd name="T54" fmla="*/ 42 w 65"/>
                <a:gd name="T55" fmla="*/ 21 h 23"/>
                <a:gd name="T56" fmla="*/ 37 w 65"/>
                <a:gd name="T57" fmla="*/ 17 h 23"/>
                <a:gd name="T58" fmla="*/ 37 w 65"/>
                <a:gd name="T59" fmla="*/ 6 h 23"/>
                <a:gd name="T60" fmla="*/ 1 w 65"/>
                <a:gd name="T61" fmla="*/ 6 h 23"/>
                <a:gd name="T62" fmla="*/ 6 w 65"/>
                <a:gd name="T63" fmla="*/ 1 h 23"/>
                <a:gd name="T64" fmla="*/ 23 w 65"/>
                <a:gd name="T65" fmla="*/ 1 h 23"/>
                <a:gd name="T66" fmla="*/ 28 w 65"/>
                <a:gd name="T67" fmla="*/ 6 h 23"/>
                <a:gd name="T68" fmla="*/ 28 w 65"/>
                <a:gd name="T69" fmla="*/ 9 h 23"/>
                <a:gd name="T70" fmla="*/ 28 w 65"/>
                <a:gd name="T71" fmla="*/ 11 h 23"/>
                <a:gd name="T72" fmla="*/ 28 w 65"/>
                <a:gd name="T73" fmla="*/ 17 h 23"/>
                <a:gd name="T74" fmla="*/ 23 w 65"/>
                <a:gd name="T75" fmla="*/ 21 h 23"/>
                <a:gd name="T76" fmla="*/ 6 w 65"/>
                <a:gd name="T77" fmla="*/ 21 h 23"/>
                <a:gd name="T78" fmla="*/ 1 w 65"/>
                <a:gd name="T79" fmla="*/ 17 h 23"/>
                <a:gd name="T80" fmla="*/ 1 w 65"/>
                <a:gd name="T81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" h="23">
                  <a:moveTo>
                    <a:pt x="6" y="23"/>
                  </a:moveTo>
                  <a:cubicBezTo>
                    <a:pt x="23" y="23"/>
                    <a:pt x="23" y="23"/>
                    <a:pt x="23" y="23"/>
                  </a:cubicBezTo>
                  <a:cubicBezTo>
                    <a:pt x="26" y="23"/>
                    <a:pt x="29" y="20"/>
                    <a:pt x="29" y="17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20"/>
                    <a:pt x="38" y="23"/>
                    <a:pt x="42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2" y="23"/>
                    <a:pt x="65" y="20"/>
                    <a:pt x="65" y="17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2"/>
                    <a:pt x="62" y="0"/>
                    <a:pt x="5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8" y="0"/>
                    <a:pt x="36" y="2"/>
                    <a:pt x="36" y="6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2"/>
                    <a:pt x="26" y="0"/>
                    <a:pt x="2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0"/>
                    <a:pt x="3" y="23"/>
                    <a:pt x="6" y="23"/>
                  </a:cubicBezTo>
                  <a:close/>
                  <a:moveTo>
                    <a:pt x="37" y="6"/>
                  </a:moveTo>
                  <a:cubicBezTo>
                    <a:pt x="37" y="3"/>
                    <a:pt x="39" y="1"/>
                    <a:pt x="42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61" y="1"/>
                    <a:pt x="63" y="3"/>
                    <a:pt x="63" y="6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9"/>
                    <a:pt x="61" y="21"/>
                    <a:pt x="59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39" y="21"/>
                    <a:pt x="37" y="19"/>
                    <a:pt x="37" y="17"/>
                  </a:cubicBezTo>
                  <a:lnTo>
                    <a:pt x="37" y="6"/>
                  </a:lnTo>
                  <a:close/>
                  <a:moveTo>
                    <a:pt x="1" y="6"/>
                  </a:moveTo>
                  <a:cubicBezTo>
                    <a:pt x="1" y="3"/>
                    <a:pt x="3" y="1"/>
                    <a:pt x="6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6" y="1"/>
                    <a:pt x="28" y="3"/>
                    <a:pt x="28" y="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9"/>
                    <a:pt x="26" y="21"/>
                    <a:pt x="23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3" y="21"/>
                    <a:pt x="1" y="19"/>
                    <a:pt x="1" y="17"/>
                  </a:cubicBezTo>
                  <a:lnTo>
                    <a:pt x="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4"/>
            <p:cNvSpPr/>
            <p:nvPr/>
          </p:nvSpPr>
          <p:spPr bwMode="auto">
            <a:xfrm>
              <a:off x="5721351" y="4297363"/>
              <a:ext cx="646113" cy="750888"/>
            </a:xfrm>
            <a:custGeom>
              <a:avLst/>
              <a:gdLst>
                <a:gd name="T0" fmla="*/ 143 w 172"/>
                <a:gd name="T1" fmla="*/ 165 h 199"/>
                <a:gd name="T2" fmla="*/ 143 w 172"/>
                <a:gd name="T3" fmla="*/ 0 h 199"/>
                <a:gd name="T4" fmla="*/ 2 w 172"/>
                <a:gd name="T5" fmla="*/ 0 h 199"/>
                <a:gd name="T6" fmla="*/ 0 w 172"/>
                <a:gd name="T7" fmla="*/ 12 h 199"/>
                <a:gd name="T8" fmla="*/ 5 w 172"/>
                <a:gd name="T9" fmla="*/ 17 h 199"/>
                <a:gd name="T10" fmla="*/ 126 w 172"/>
                <a:gd name="T11" fmla="*/ 17 h 199"/>
                <a:gd name="T12" fmla="*/ 126 w 172"/>
                <a:gd name="T13" fmla="*/ 165 h 199"/>
                <a:gd name="T14" fmla="*/ 40 w 172"/>
                <a:gd name="T15" fmla="*/ 165 h 199"/>
                <a:gd name="T16" fmla="*/ 40 w 172"/>
                <a:gd name="T17" fmla="*/ 176 h 199"/>
                <a:gd name="T18" fmla="*/ 39 w 172"/>
                <a:gd name="T19" fmla="*/ 176 h 199"/>
                <a:gd name="T20" fmla="*/ 10 w 172"/>
                <a:gd name="T21" fmla="*/ 199 h 199"/>
                <a:gd name="T22" fmla="*/ 172 w 172"/>
                <a:gd name="T23" fmla="*/ 199 h 199"/>
                <a:gd name="T24" fmla="*/ 172 w 172"/>
                <a:gd name="T25" fmla="*/ 165 h 199"/>
                <a:gd name="T26" fmla="*/ 143 w 172"/>
                <a:gd name="T27" fmla="*/ 16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199">
                  <a:moveTo>
                    <a:pt x="143" y="165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5"/>
                    <a:pt x="1" y="9"/>
                    <a:pt x="0" y="12"/>
                  </a:cubicBezTo>
                  <a:cubicBezTo>
                    <a:pt x="2" y="13"/>
                    <a:pt x="4" y="15"/>
                    <a:pt x="5" y="17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26" y="165"/>
                    <a:pt x="126" y="165"/>
                    <a:pt x="126" y="165"/>
                  </a:cubicBezTo>
                  <a:cubicBezTo>
                    <a:pt x="40" y="165"/>
                    <a:pt x="40" y="165"/>
                    <a:pt x="40" y="165"/>
                  </a:cubicBezTo>
                  <a:cubicBezTo>
                    <a:pt x="40" y="176"/>
                    <a:pt x="40" y="176"/>
                    <a:pt x="40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7" y="186"/>
                    <a:pt x="26" y="194"/>
                    <a:pt x="10" y="199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72" y="165"/>
                    <a:pt x="172" y="165"/>
                    <a:pt x="172" y="165"/>
                  </a:cubicBezTo>
                  <a:lnTo>
                    <a:pt x="143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5"/>
            <p:cNvSpPr/>
            <p:nvPr/>
          </p:nvSpPr>
          <p:spPr bwMode="auto">
            <a:xfrm>
              <a:off x="5235576" y="4603751"/>
              <a:ext cx="612775" cy="458788"/>
            </a:xfrm>
            <a:custGeom>
              <a:avLst/>
              <a:gdLst>
                <a:gd name="T0" fmla="*/ 163 w 163"/>
                <a:gd name="T1" fmla="*/ 91 h 122"/>
                <a:gd name="T2" fmla="*/ 163 w 163"/>
                <a:gd name="T3" fmla="*/ 90 h 122"/>
                <a:gd name="T4" fmla="*/ 163 w 163"/>
                <a:gd name="T5" fmla="*/ 90 h 122"/>
                <a:gd name="T6" fmla="*/ 163 w 163"/>
                <a:gd name="T7" fmla="*/ 39 h 122"/>
                <a:gd name="T8" fmla="*/ 163 w 163"/>
                <a:gd name="T9" fmla="*/ 39 h 122"/>
                <a:gd name="T10" fmla="*/ 126 w 163"/>
                <a:gd name="T11" fmla="*/ 0 h 122"/>
                <a:gd name="T12" fmla="*/ 91 w 163"/>
                <a:gd name="T13" fmla="*/ 59 h 122"/>
                <a:gd name="T14" fmla="*/ 87 w 163"/>
                <a:gd name="T15" fmla="*/ 33 h 122"/>
                <a:gd name="T16" fmla="*/ 92 w 163"/>
                <a:gd name="T17" fmla="*/ 24 h 122"/>
                <a:gd name="T18" fmla="*/ 82 w 163"/>
                <a:gd name="T19" fmla="*/ 14 h 122"/>
                <a:gd name="T20" fmla="*/ 71 w 163"/>
                <a:gd name="T21" fmla="*/ 24 h 122"/>
                <a:gd name="T22" fmla="*/ 76 w 163"/>
                <a:gd name="T23" fmla="*/ 33 h 122"/>
                <a:gd name="T24" fmla="*/ 72 w 163"/>
                <a:gd name="T25" fmla="*/ 59 h 122"/>
                <a:gd name="T26" fmla="*/ 37 w 163"/>
                <a:gd name="T27" fmla="*/ 0 h 122"/>
                <a:gd name="T28" fmla="*/ 1 w 163"/>
                <a:gd name="T29" fmla="*/ 39 h 122"/>
                <a:gd name="T30" fmla="*/ 0 w 163"/>
                <a:gd name="T31" fmla="*/ 39 h 122"/>
                <a:gd name="T32" fmla="*/ 0 w 163"/>
                <a:gd name="T33" fmla="*/ 90 h 122"/>
                <a:gd name="T34" fmla="*/ 0 w 163"/>
                <a:gd name="T35" fmla="*/ 90 h 122"/>
                <a:gd name="T36" fmla="*/ 0 w 163"/>
                <a:gd name="T37" fmla="*/ 91 h 122"/>
                <a:gd name="T38" fmla="*/ 82 w 163"/>
                <a:gd name="T39" fmla="*/ 122 h 122"/>
                <a:gd name="T40" fmla="*/ 163 w 163"/>
                <a:gd name="T41" fmla="*/ 9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22">
                  <a:moveTo>
                    <a:pt x="163" y="91"/>
                  </a:move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0" y="23"/>
                    <a:pt x="146" y="9"/>
                    <a:pt x="126" y="0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0" y="31"/>
                    <a:pt x="92" y="28"/>
                    <a:pt x="92" y="24"/>
                  </a:cubicBezTo>
                  <a:cubicBezTo>
                    <a:pt x="92" y="19"/>
                    <a:pt x="87" y="14"/>
                    <a:pt x="82" y="14"/>
                  </a:cubicBezTo>
                  <a:cubicBezTo>
                    <a:pt x="76" y="14"/>
                    <a:pt x="71" y="19"/>
                    <a:pt x="71" y="24"/>
                  </a:cubicBezTo>
                  <a:cubicBezTo>
                    <a:pt x="71" y="28"/>
                    <a:pt x="73" y="31"/>
                    <a:pt x="76" y="33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9"/>
                    <a:pt x="4" y="23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1"/>
                  </a:cubicBezTo>
                  <a:cubicBezTo>
                    <a:pt x="0" y="108"/>
                    <a:pt x="37" y="122"/>
                    <a:pt x="82" y="122"/>
                  </a:cubicBezTo>
                  <a:cubicBezTo>
                    <a:pt x="127" y="122"/>
                    <a:pt x="163" y="108"/>
                    <a:pt x="163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26"/>
            <p:cNvSpPr>
              <a:spLocks noChangeArrowheads="1"/>
            </p:cNvSpPr>
            <p:nvPr/>
          </p:nvSpPr>
          <p:spPr bwMode="auto">
            <a:xfrm>
              <a:off x="5803901" y="4448176"/>
              <a:ext cx="33813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27"/>
            <p:cNvSpPr>
              <a:spLocks noChangeArrowheads="1"/>
            </p:cNvSpPr>
            <p:nvPr/>
          </p:nvSpPr>
          <p:spPr bwMode="auto">
            <a:xfrm>
              <a:off x="5803901" y="4535488"/>
              <a:ext cx="338138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28"/>
            <p:cNvSpPr>
              <a:spLocks noChangeArrowheads="1"/>
            </p:cNvSpPr>
            <p:nvPr/>
          </p:nvSpPr>
          <p:spPr bwMode="auto">
            <a:xfrm>
              <a:off x="5897563" y="4621213"/>
              <a:ext cx="244475" cy="428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29"/>
            <p:cNvSpPr>
              <a:spLocks noChangeArrowheads="1"/>
            </p:cNvSpPr>
            <p:nvPr/>
          </p:nvSpPr>
          <p:spPr bwMode="auto">
            <a:xfrm>
              <a:off x="5897563" y="4708526"/>
              <a:ext cx="244475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Rectangle 30"/>
            <p:cNvSpPr>
              <a:spLocks noChangeArrowheads="1"/>
            </p:cNvSpPr>
            <p:nvPr/>
          </p:nvSpPr>
          <p:spPr bwMode="auto">
            <a:xfrm>
              <a:off x="5897563" y="4795838"/>
              <a:ext cx="2444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0018553" y="101265"/>
            <a:ext cx="313530" cy="321128"/>
            <a:chOff x="3963988" y="4297363"/>
            <a:chExt cx="982663" cy="1006476"/>
          </a:xfrm>
          <a:solidFill>
            <a:schemeClr val="bg1"/>
          </a:solidFill>
        </p:grpSpPr>
        <p:sp>
          <p:nvSpPr>
            <p:cNvPr id="58" name="Freeform 31"/>
            <p:cNvSpPr>
              <a:spLocks noEditPoints="1"/>
            </p:cNvSpPr>
            <p:nvPr/>
          </p:nvSpPr>
          <p:spPr bwMode="auto">
            <a:xfrm>
              <a:off x="4186238" y="4368801"/>
              <a:ext cx="760413" cy="935038"/>
            </a:xfrm>
            <a:custGeom>
              <a:avLst/>
              <a:gdLst>
                <a:gd name="T0" fmla="*/ 0 w 479"/>
                <a:gd name="T1" fmla="*/ 0 h 589"/>
                <a:gd name="T2" fmla="*/ 0 w 479"/>
                <a:gd name="T3" fmla="*/ 100 h 589"/>
                <a:gd name="T4" fmla="*/ 29 w 479"/>
                <a:gd name="T5" fmla="*/ 100 h 589"/>
                <a:gd name="T6" fmla="*/ 29 w 479"/>
                <a:gd name="T7" fmla="*/ 112 h 589"/>
                <a:gd name="T8" fmla="*/ 0 w 479"/>
                <a:gd name="T9" fmla="*/ 112 h 589"/>
                <a:gd name="T10" fmla="*/ 0 w 479"/>
                <a:gd name="T11" fmla="*/ 171 h 589"/>
                <a:gd name="T12" fmla="*/ 29 w 479"/>
                <a:gd name="T13" fmla="*/ 171 h 589"/>
                <a:gd name="T14" fmla="*/ 29 w 479"/>
                <a:gd name="T15" fmla="*/ 183 h 589"/>
                <a:gd name="T16" fmla="*/ 0 w 479"/>
                <a:gd name="T17" fmla="*/ 183 h 589"/>
                <a:gd name="T18" fmla="*/ 0 w 479"/>
                <a:gd name="T19" fmla="*/ 243 h 589"/>
                <a:gd name="T20" fmla="*/ 29 w 479"/>
                <a:gd name="T21" fmla="*/ 243 h 589"/>
                <a:gd name="T22" fmla="*/ 29 w 479"/>
                <a:gd name="T23" fmla="*/ 254 h 589"/>
                <a:gd name="T24" fmla="*/ 0 w 479"/>
                <a:gd name="T25" fmla="*/ 254 h 589"/>
                <a:gd name="T26" fmla="*/ 0 w 479"/>
                <a:gd name="T27" fmla="*/ 314 h 589"/>
                <a:gd name="T28" fmla="*/ 29 w 479"/>
                <a:gd name="T29" fmla="*/ 314 h 589"/>
                <a:gd name="T30" fmla="*/ 29 w 479"/>
                <a:gd name="T31" fmla="*/ 326 h 589"/>
                <a:gd name="T32" fmla="*/ 0 w 479"/>
                <a:gd name="T33" fmla="*/ 326 h 589"/>
                <a:gd name="T34" fmla="*/ 0 w 479"/>
                <a:gd name="T35" fmla="*/ 368 h 589"/>
                <a:gd name="T36" fmla="*/ 29 w 479"/>
                <a:gd name="T37" fmla="*/ 368 h 589"/>
                <a:gd name="T38" fmla="*/ 29 w 479"/>
                <a:gd name="T39" fmla="*/ 380 h 589"/>
                <a:gd name="T40" fmla="*/ 0 w 479"/>
                <a:gd name="T41" fmla="*/ 380 h 589"/>
                <a:gd name="T42" fmla="*/ 0 w 479"/>
                <a:gd name="T43" fmla="*/ 440 h 589"/>
                <a:gd name="T44" fmla="*/ 29 w 479"/>
                <a:gd name="T45" fmla="*/ 440 h 589"/>
                <a:gd name="T46" fmla="*/ 29 w 479"/>
                <a:gd name="T47" fmla="*/ 454 h 589"/>
                <a:gd name="T48" fmla="*/ 0 w 479"/>
                <a:gd name="T49" fmla="*/ 454 h 589"/>
                <a:gd name="T50" fmla="*/ 0 w 479"/>
                <a:gd name="T51" fmla="*/ 511 h 589"/>
                <a:gd name="T52" fmla="*/ 29 w 479"/>
                <a:gd name="T53" fmla="*/ 511 h 589"/>
                <a:gd name="T54" fmla="*/ 29 w 479"/>
                <a:gd name="T55" fmla="*/ 523 h 589"/>
                <a:gd name="T56" fmla="*/ 0 w 479"/>
                <a:gd name="T57" fmla="*/ 523 h 589"/>
                <a:gd name="T58" fmla="*/ 0 w 479"/>
                <a:gd name="T59" fmla="*/ 589 h 589"/>
                <a:gd name="T60" fmla="*/ 479 w 479"/>
                <a:gd name="T61" fmla="*/ 589 h 589"/>
                <a:gd name="T62" fmla="*/ 0 w 479"/>
                <a:gd name="T63" fmla="*/ 0 h 589"/>
                <a:gd name="T64" fmla="*/ 64 w 479"/>
                <a:gd name="T65" fmla="*/ 181 h 589"/>
                <a:gd name="T66" fmla="*/ 344 w 479"/>
                <a:gd name="T67" fmla="*/ 525 h 589"/>
                <a:gd name="T68" fmla="*/ 64 w 479"/>
                <a:gd name="T69" fmla="*/ 525 h 589"/>
                <a:gd name="T70" fmla="*/ 64 w 479"/>
                <a:gd name="T71" fmla="*/ 181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9" h="589">
                  <a:moveTo>
                    <a:pt x="0" y="0"/>
                  </a:moveTo>
                  <a:lnTo>
                    <a:pt x="0" y="100"/>
                  </a:lnTo>
                  <a:lnTo>
                    <a:pt x="29" y="100"/>
                  </a:lnTo>
                  <a:lnTo>
                    <a:pt x="29" y="112"/>
                  </a:lnTo>
                  <a:lnTo>
                    <a:pt x="0" y="112"/>
                  </a:lnTo>
                  <a:lnTo>
                    <a:pt x="0" y="171"/>
                  </a:lnTo>
                  <a:lnTo>
                    <a:pt x="29" y="171"/>
                  </a:lnTo>
                  <a:lnTo>
                    <a:pt x="29" y="183"/>
                  </a:lnTo>
                  <a:lnTo>
                    <a:pt x="0" y="183"/>
                  </a:lnTo>
                  <a:lnTo>
                    <a:pt x="0" y="243"/>
                  </a:lnTo>
                  <a:lnTo>
                    <a:pt x="29" y="243"/>
                  </a:lnTo>
                  <a:lnTo>
                    <a:pt x="29" y="254"/>
                  </a:lnTo>
                  <a:lnTo>
                    <a:pt x="0" y="254"/>
                  </a:lnTo>
                  <a:lnTo>
                    <a:pt x="0" y="314"/>
                  </a:lnTo>
                  <a:lnTo>
                    <a:pt x="29" y="314"/>
                  </a:lnTo>
                  <a:lnTo>
                    <a:pt x="29" y="326"/>
                  </a:lnTo>
                  <a:lnTo>
                    <a:pt x="0" y="326"/>
                  </a:lnTo>
                  <a:lnTo>
                    <a:pt x="0" y="368"/>
                  </a:lnTo>
                  <a:lnTo>
                    <a:pt x="29" y="368"/>
                  </a:lnTo>
                  <a:lnTo>
                    <a:pt x="29" y="380"/>
                  </a:lnTo>
                  <a:lnTo>
                    <a:pt x="0" y="380"/>
                  </a:lnTo>
                  <a:lnTo>
                    <a:pt x="0" y="440"/>
                  </a:lnTo>
                  <a:lnTo>
                    <a:pt x="29" y="440"/>
                  </a:lnTo>
                  <a:lnTo>
                    <a:pt x="29" y="454"/>
                  </a:lnTo>
                  <a:lnTo>
                    <a:pt x="0" y="454"/>
                  </a:lnTo>
                  <a:lnTo>
                    <a:pt x="0" y="511"/>
                  </a:lnTo>
                  <a:lnTo>
                    <a:pt x="29" y="511"/>
                  </a:lnTo>
                  <a:lnTo>
                    <a:pt x="29" y="523"/>
                  </a:lnTo>
                  <a:lnTo>
                    <a:pt x="0" y="523"/>
                  </a:lnTo>
                  <a:lnTo>
                    <a:pt x="0" y="589"/>
                  </a:lnTo>
                  <a:lnTo>
                    <a:pt x="479" y="589"/>
                  </a:lnTo>
                  <a:lnTo>
                    <a:pt x="0" y="0"/>
                  </a:lnTo>
                  <a:close/>
                  <a:moveTo>
                    <a:pt x="64" y="181"/>
                  </a:moveTo>
                  <a:lnTo>
                    <a:pt x="344" y="525"/>
                  </a:lnTo>
                  <a:lnTo>
                    <a:pt x="64" y="525"/>
                  </a:lnTo>
                  <a:lnTo>
                    <a:pt x="64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32"/>
            <p:cNvSpPr/>
            <p:nvPr/>
          </p:nvSpPr>
          <p:spPr bwMode="auto">
            <a:xfrm>
              <a:off x="3963988" y="4297363"/>
              <a:ext cx="173038" cy="1006475"/>
            </a:xfrm>
            <a:custGeom>
              <a:avLst/>
              <a:gdLst>
                <a:gd name="T0" fmla="*/ 0 w 109"/>
                <a:gd name="T1" fmla="*/ 81 h 634"/>
                <a:gd name="T2" fmla="*/ 48 w 109"/>
                <a:gd name="T3" fmla="*/ 81 h 634"/>
                <a:gd name="T4" fmla="*/ 48 w 109"/>
                <a:gd name="T5" fmla="*/ 95 h 634"/>
                <a:gd name="T6" fmla="*/ 0 w 109"/>
                <a:gd name="T7" fmla="*/ 95 h 634"/>
                <a:gd name="T8" fmla="*/ 0 w 109"/>
                <a:gd name="T9" fmla="*/ 166 h 634"/>
                <a:gd name="T10" fmla="*/ 48 w 109"/>
                <a:gd name="T11" fmla="*/ 166 h 634"/>
                <a:gd name="T12" fmla="*/ 48 w 109"/>
                <a:gd name="T13" fmla="*/ 181 h 634"/>
                <a:gd name="T14" fmla="*/ 0 w 109"/>
                <a:gd name="T15" fmla="*/ 181 h 634"/>
                <a:gd name="T16" fmla="*/ 0 w 109"/>
                <a:gd name="T17" fmla="*/ 250 h 634"/>
                <a:gd name="T18" fmla="*/ 48 w 109"/>
                <a:gd name="T19" fmla="*/ 250 h 634"/>
                <a:gd name="T20" fmla="*/ 48 w 109"/>
                <a:gd name="T21" fmla="*/ 264 h 634"/>
                <a:gd name="T22" fmla="*/ 0 w 109"/>
                <a:gd name="T23" fmla="*/ 264 h 634"/>
                <a:gd name="T24" fmla="*/ 0 w 109"/>
                <a:gd name="T25" fmla="*/ 335 h 634"/>
                <a:gd name="T26" fmla="*/ 48 w 109"/>
                <a:gd name="T27" fmla="*/ 335 h 634"/>
                <a:gd name="T28" fmla="*/ 48 w 109"/>
                <a:gd name="T29" fmla="*/ 349 h 634"/>
                <a:gd name="T30" fmla="*/ 0 w 109"/>
                <a:gd name="T31" fmla="*/ 349 h 634"/>
                <a:gd name="T32" fmla="*/ 0 w 109"/>
                <a:gd name="T33" fmla="*/ 399 h 634"/>
                <a:gd name="T34" fmla="*/ 48 w 109"/>
                <a:gd name="T35" fmla="*/ 399 h 634"/>
                <a:gd name="T36" fmla="*/ 48 w 109"/>
                <a:gd name="T37" fmla="*/ 413 h 634"/>
                <a:gd name="T38" fmla="*/ 0 w 109"/>
                <a:gd name="T39" fmla="*/ 413 h 634"/>
                <a:gd name="T40" fmla="*/ 0 w 109"/>
                <a:gd name="T41" fmla="*/ 485 h 634"/>
                <a:gd name="T42" fmla="*/ 48 w 109"/>
                <a:gd name="T43" fmla="*/ 485 h 634"/>
                <a:gd name="T44" fmla="*/ 48 w 109"/>
                <a:gd name="T45" fmla="*/ 499 h 634"/>
                <a:gd name="T46" fmla="*/ 0 w 109"/>
                <a:gd name="T47" fmla="*/ 499 h 634"/>
                <a:gd name="T48" fmla="*/ 0 w 109"/>
                <a:gd name="T49" fmla="*/ 568 h 634"/>
                <a:gd name="T50" fmla="*/ 48 w 109"/>
                <a:gd name="T51" fmla="*/ 568 h 634"/>
                <a:gd name="T52" fmla="*/ 48 w 109"/>
                <a:gd name="T53" fmla="*/ 582 h 634"/>
                <a:gd name="T54" fmla="*/ 0 w 109"/>
                <a:gd name="T55" fmla="*/ 582 h 634"/>
                <a:gd name="T56" fmla="*/ 0 w 109"/>
                <a:gd name="T57" fmla="*/ 634 h 634"/>
                <a:gd name="T58" fmla="*/ 109 w 109"/>
                <a:gd name="T59" fmla="*/ 634 h 634"/>
                <a:gd name="T60" fmla="*/ 109 w 109"/>
                <a:gd name="T61" fmla="*/ 0 h 634"/>
                <a:gd name="T62" fmla="*/ 0 w 109"/>
                <a:gd name="T63" fmla="*/ 0 h 634"/>
                <a:gd name="T64" fmla="*/ 0 w 109"/>
                <a:gd name="T65" fmla="*/ 81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9" h="634">
                  <a:moveTo>
                    <a:pt x="0" y="81"/>
                  </a:moveTo>
                  <a:lnTo>
                    <a:pt x="48" y="81"/>
                  </a:lnTo>
                  <a:lnTo>
                    <a:pt x="48" y="95"/>
                  </a:lnTo>
                  <a:lnTo>
                    <a:pt x="0" y="95"/>
                  </a:lnTo>
                  <a:lnTo>
                    <a:pt x="0" y="166"/>
                  </a:lnTo>
                  <a:lnTo>
                    <a:pt x="48" y="166"/>
                  </a:lnTo>
                  <a:lnTo>
                    <a:pt x="48" y="181"/>
                  </a:lnTo>
                  <a:lnTo>
                    <a:pt x="0" y="181"/>
                  </a:lnTo>
                  <a:lnTo>
                    <a:pt x="0" y="250"/>
                  </a:lnTo>
                  <a:lnTo>
                    <a:pt x="48" y="250"/>
                  </a:lnTo>
                  <a:lnTo>
                    <a:pt x="48" y="264"/>
                  </a:lnTo>
                  <a:lnTo>
                    <a:pt x="0" y="264"/>
                  </a:lnTo>
                  <a:lnTo>
                    <a:pt x="0" y="335"/>
                  </a:lnTo>
                  <a:lnTo>
                    <a:pt x="48" y="335"/>
                  </a:lnTo>
                  <a:lnTo>
                    <a:pt x="48" y="349"/>
                  </a:lnTo>
                  <a:lnTo>
                    <a:pt x="0" y="349"/>
                  </a:lnTo>
                  <a:lnTo>
                    <a:pt x="0" y="399"/>
                  </a:lnTo>
                  <a:lnTo>
                    <a:pt x="48" y="399"/>
                  </a:lnTo>
                  <a:lnTo>
                    <a:pt x="48" y="413"/>
                  </a:lnTo>
                  <a:lnTo>
                    <a:pt x="0" y="413"/>
                  </a:lnTo>
                  <a:lnTo>
                    <a:pt x="0" y="485"/>
                  </a:lnTo>
                  <a:lnTo>
                    <a:pt x="48" y="485"/>
                  </a:lnTo>
                  <a:lnTo>
                    <a:pt x="48" y="499"/>
                  </a:lnTo>
                  <a:lnTo>
                    <a:pt x="0" y="499"/>
                  </a:lnTo>
                  <a:lnTo>
                    <a:pt x="0" y="568"/>
                  </a:lnTo>
                  <a:lnTo>
                    <a:pt x="48" y="568"/>
                  </a:lnTo>
                  <a:lnTo>
                    <a:pt x="48" y="582"/>
                  </a:lnTo>
                  <a:lnTo>
                    <a:pt x="0" y="582"/>
                  </a:lnTo>
                  <a:lnTo>
                    <a:pt x="0" y="634"/>
                  </a:lnTo>
                  <a:lnTo>
                    <a:pt x="109" y="634"/>
                  </a:lnTo>
                  <a:lnTo>
                    <a:pt x="109" y="0"/>
                  </a:lnTo>
                  <a:lnTo>
                    <a:pt x="0" y="0"/>
                  </a:lnTo>
                  <a:lnTo>
                    <a:pt x="0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8672616" y="97611"/>
            <a:ext cx="433212" cy="328436"/>
            <a:chOff x="3919538" y="2133600"/>
            <a:chExt cx="1023937" cy="776288"/>
          </a:xfrm>
          <a:solidFill>
            <a:schemeClr val="bg1"/>
          </a:solidFill>
        </p:grpSpPr>
        <p:sp>
          <p:nvSpPr>
            <p:cNvPr id="62" name="Freeform 36"/>
            <p:cNvSpPr>
              <a:spLocks noEditPoints="1"/>
            </p:cNvSpPr>
            <p:nvPr/>
          </p:nvSpPr>
          <p:spPr bwMode="auto">
            <a:xfrm>
              <a:off x="4214813" y="2651125"/>
              <a:ext cx="655637" cy="244475"/>
            </a:xfrm>
            <a:custGeom>
              <a:avLst/>
              <a:gdLst>
                <a:gd name="T0" fmla="*/ 0 w 173"/>
                <a:gd name="T1" fmla="*/ 12 h 64"/>
                <a:gd name="T2" fmla="*/ 0 w 173"/>
                <a:gd name="T3" fmla="*/ 52 h 64"/>
                <a:gd name="T4" fmla="*/ 12 w 173"/>
                <a:gd name="T5" fmla="*/ 64 h 64"/>
                <a:gd name="T6" fmla="*/ 173 w 173"/>
                <a:gd name="T7" fmla="*/ 64 h 64"/>
                <a:gd name="T8" fmla="*/ 173 w 173"/>
                <a:gd name="T9" fmla="*/ 54 h 64"/>
                <a:gd name="T10" fmla="*/ 162 w 173"/>
                <a:gd name="T11" fmla="*/ 54 h 64"/>
                <a:gd name="T12" fmla="*/ 159 w 173"/>
                <a:gd name="T13" fmla="*/ 34 h 64"/>
                <a:gd name="T14" fmla="*/ 164 w 173"/>
                <a:gd name="T15" fmla="*/ 10 h 64"/>
                <a:gd name="T16" fmla="*/ 173 w 173"/>
                <a:gd name="T17" fmla="*/ 10 h 64"/>
                <a:gd name="T18" fmla="*/ 173 w 173"/>
                <a:gd name="T19" fmla="*/ 0 h 64"/>
                <a:gd name="T20" fmla="*/ 12 w 173"/>
                <a:gd name="T21" fmla="*/ 0 h 64"/>
                <a:gd name="T22" fmla="*/ 0 w 173"/>
                <a:gd name="T23" fmla="*/ 12 h 64"/>
                <a:gd name="T24" fmla="*/ 150 w 173"/>
                <a:gd name="T25" fmla="*/ 21 h 64"/>
                <a:gd name="T26" fmla="*/ 149 w 173"/>
                <a:gd name="T27" fmla="*/ 30 h 64"/>
                <a:gd name="T28" fmla="*/ 25 w 173"/>
                <a:gd name="T29" fmla="*/ 30 h 64"/>
                <a:gd name="T30" fmla="*/ 25 w 173"/>
                <a:gd name="T31" fmla="*/ 34 h 64"/>
                <a:gd name="T32" fmla="*/ 149 w 173"/>
                <a:gd name="T33" fmla="*/ 34 h 64"/>
                <a:gd name="T34" fmla="*/ 150 w 173"/>
                <a:gd name="T35" fmla="*/ 43 h 64"/>
                <a:gd name="T36" fmla="*/ 26 w 173"/>
                <a:gd name="T37" fmla="*/ 43 h 64"/>
                <a:gd name="T38" fmla="*/ 26 w 173"/>
                <a:gd name="T39" fmla="*/ 47 h 64"/>
                <a:gd name="T40" fmla="*/ 150 w 173"/>
                <a:gd name="T41" fmla="*/ 47 h 64"/>
                <a:gd name="T42" fmla="*/ 152 w 173"/>
                <a:gd name="T43" fmla="*/ 54 h 64"/>
                <a:gd name="T44" fmla="*/ 12 w 173"/>
                <a:gd name="T45" fmla="*/ 54 h 64"/>
                <a:gd name="T46" fmla="*/ 10 w 173"/>
                <a:gd name="T47" fmla="*/ 52 h 64"/>
                <a:gd name="T48" fmla="*/ 10 w 173"/>
                <a:gd name="T49" fmla="*/ 12 h 64"/>
                <a:gd name="T50" fmla="*/ 12 w 173"/>
                <a:gd name="T51" fmla="*/ 10 h 64"/>
                <a:gd name="T52" fmla="*/ 153 w 173"/>
                <a:gd name="T53" fmla="*/ 10 h 64"/>
                <a:gd name="T54" fmla="*/ 151 w 173"/>
                <a:gd name="T55" fmla="*/ 17 h 64"/>
                <a:gd name="T56" fmla="*/ 26 w 173"/>
                <a:gd name="T57" fmla="*/ 17 h 64"/>
                <a:gd name="T58" fmla="*/ 26 w 173"/>
                <a:gd name="T59" fmla="*/ 21 h 64"/>
                <a:gd name="T60" fmla="*/ 150 w 173"/>
                <a:gd name="T61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3" h="64">
                  <a:moveTo>
                    <a:pt x="0" y="1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59"/>
                    <a:pt x="6" y="64"/>
                    <a:pt x="12" y="64"/>
                  </a:cubicBezTo>
                  <a:cubicBezTo>
                    <a:pt x="173" y="64"/>
                    <a:pt x="173" y="64"/>
                    <a:pt x="173" y="64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1" y="49"/>
                    <a:pt x="159" y="43"/>
                    <a:pt x="159" y="34"/>
                  </a:cubicBezTo>
                  <a:cubicBezTo>
                    <a:pt x="159" y="23"/>
                    <a:pt x="162" y="14"/>
                    <a:pt x="164" y="10"/>
                  </a:cubicBezTo>
                  <a:cubicBezTo>
                    <a:pt x="173" y="10"/>
                    <a:pt x="173" y="10"/>
                    <a:pt x="173" y="1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lose/>
                  <a:moveTo>
                    <a:pt x="150" y="21"/>
                  </a:moveTo>
                  <a:cubicBezTo>
                    <a:pt x="150" y="24"/>
                    <a:pt x="149" y="27"/>
                    <a:pt x="149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7"/>
                    <a:pt x="149" y="40"/>
                    <a:pt x="150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50"/>
                    <a:pt x="151" y="52"/>
                    <a:pt x="15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1" y="54"/>
                    <a:pt x="10" y="53"/>
                    <a:pt x="10" y="5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11" y="10"/>
                    <a:pt x="12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12"/>
                    <a:pt x="152" y="14"/>
                    <a:pt x="151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21"/>
                    <a:pt x="26" y="21"/>
                    <a:pt x="26" y="21"/>
                  </a:cubicBezTo>
                  <a:lnTo>
                    <a:pt x="15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37"/>
            <p:cNvSpPr>
              <a:spLocks noEditPoints="1"/>
            </p:cNvSpPr>
            <p:nvPr/>
          </p:nvSpPr>
          <p:spPr bwMode="auto">
            <a:xfrm>
              <a:off x="4203700" y="2373313"/>
              <a:ext cx="655637" cy="247650"/>
            </a:xfrm>
            <a:custGeom>
              <a:avLst/>
              <a:gdLst>
                <a:gd name="T0" fmla="*/ 12 w 173"/>
                <a:gd name="T1" fmla="*/ 65 h 65"/>
                <a:gd name="T2" fmla="*/ 173 w 173"/>
                <a:gd name="T3" fmla="*/ 65 h 65"/>
                <a:gd name="T4" fmla="*/ 173 w 173"/>
                <a:gd name="T5" fmla="*/ 55 h 65"/>
                <a:gd name="T6" fmla="*/ 162 w 173"/>
                <a:gd name="T7" fmla="*/ 55 h 65"/>
                <a:gd name="T8" fmla="*/ 159 w 173"/>
                <a:gd name="T9" fmla="*/ 35 h 65"/>
                <a:gd name="T10" fmla="*/ 164 w 173"/>
                <a:gd name="T11" fmla="*/ 10 h 65"/>
                <a:gd name="T12" fmla="*/ 173 w 173"/>
                <a:gd name="T13" fmla="*/ 10 h 65"/>
                <a:gd name="T14" fmla="*/ 173 w 173"/>
                <a:gd name="T15" fmla="*/ 0 h 65"/>
                <a:gd name="T16" fmla="*/ 12 w 173"/>
                <a:gd name="T17" fmla="*/ 0 h 65"/>
                <a:gd name="T18" fmla="*/ 0 w 173"/>
                <a:gd name="T19" fmla="*/ 12 h 65"/>
                <a:gd name="T20" fmla="*/ 0 w 173"/>
                <a:gd name="T21" fmla="*/ 53 h 65"/>
                <a:gd name="T22" fmla="*/ 12 w 173"/>
                <a:gd name="T23" fmla="*/ 65 h 65"/>
                <a:gd name="T24" fmla="*/ 10 w 173"/>
                <a:gd name="T25" fmla="*/ 12 h 65"/>
                <a:gd name="T26" fmla="*/ 12 w 173"/>
                <a:gd name="T27" fmla="*/ 10 h 65"/>
                <a:gd name="T28" fmla="*/ 153 w 173"/>
                <a:gd name="T29" fmla="*/ 10 h 65"/>
                <a:gd name="T30" fmla="*/ 151 w 173"/>
                <a:gd name="T31" fmla="*/ 17 h 65"/>
                <a:gd name="T32" fmla="*/ 26 w 173"/>
                <a:gd name="T33" fmla="*/ 17 h 65"/>
                <a:gd name="T34" fmla="*/ 26 w 173"/>
                <a:gd name="T35" fmla="*/ 22 h 65"/>
                <a:gd name="T36" fmla="*/ 150 w 173"/>
                <a:gd name="T37" fmla="*/ 22 h 65"/>
                <a:gd name="T38" fmla="*/ 149 w 173"/>
                <a:gd name="T39" fmla="*/ 30 h 65"/>
                <a:gd name="T40" fmla="*/ 25 w 173"/>
                <a:gd name="T41" fmla="*/ 30 h 65"/>
                <a:gd name="T42" fmla="*/ 25 w 173"/>
                <a:gd name="T43" fmla="*/ 35 h 65"/>
                <a:gd name="T44" fmla="*/ 149 w 173"/>
                <a:gd name="T45" fmla="*/ 35 h 65"/>
                <a:gd name="T46" fmla="*/ 150 w 173"/>
                <a:gd name="T47" fmla="*/ 43 h 65"/>
                <a:gd name="T48" fmla="*/ 26 w 173"/>
                <a:gd name="T49" fmla="*/ 43 h 65"/>
                <a:gd name="T50" fmla="*/ 26 w 173"/>
                <a:gd name="T51" fmla="*/ 48 h 65"/>
                <a:gd name="T52" fmla="*/ 150 w 173"/>
                <a:gd name="T53" fmla="*/ 48 h 65"/>
                <a:gd name="T54" fmla="*/ 152 w 173"/>
                <a:gd name="T55" fmla="*/ 55 h 65"/>
                <a:gd name="T56" fmla="*/ 12 w 173"/>
                <a:gd name="T57" fmla="*/ 55 h 65"/>
                <a:gd name="T58" fmla="*/ 10 w 173"/>
                <a:gd name="T59" fmla="*/ 53 h 65"/>
                <a:gd name="T60" fmla="*/ 10 w 173"/>
                <a:gd name="T61" fmla="*/ 1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3" h="65">
                  <a:moveTo>
                    <a:pt x="12" y="65"/>
                  </a:moveTo>
                  <a:cubicBezTo>
                    <a:pt x="173" y="65"/>
                    <a:pt x="173" y="65"/>
                    <a:pt x="173" y="6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1" y="50"/>
                    <a:pt x="159" y="43"/>
                    <a:pt x="159" y="35"/>
                  </a:cubicBezTo>
                  <a:cubicBezTo>
                    <a:pt x="159" y="23"/>
                    <a:pt x="162" y="15"/>
                    <a:pt x="164" y="10"/>
                  </a:cubicBezTo>
                  <a:cubicBezTo>
                    <a:pt x="173" y="10"/>
                    <a:pt x="173" y="10"/>
                    <a:pt x="173" y="1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9"/>
                    <a:pt x="6" y="65"/>
                    <a:pt x="12" y="65"/>
                  </a:cubicBezTo>
                  <a:close/>
                  <a:moveTo>
                    <a:pt x="10" y="12"/>
                  </a:moveTo>
                  <a:cubicBezTo>
                    <a:pt x="10" y="11"/>
                    <a:pt x="11" y="10"/>
                    <a:pt x="12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3" y="12"/>
                    <a:pt x="152" y="15"/>
                    <a:pt x="151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4"/>
                    <a:pt x="149" y="27"/>
                    <a:pt x="149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38"/>
                    <a:pt x="149" y="40"/>
                    <a:pt x="150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150" y="48"/>
                    <a:pt x="150" y="48"/>
                    <a:pt x="150" y="48"/>
                  </a:cubicBezTo>
                  <a:cubicBezTo>
                    <a:pt x="151" y="50"/>
                    <a:pt x="151" y="53"/>
                    <a:pt x="15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1" y="55"/>
                    <a:pt x="10" y="54"/>
                    <a:pt x="10" y="53"/>
                  </a:cubicBez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38"/>
            <p:cNvSpPr>
              <a:spLocks noEditPoints="1"/>
            </p:cNvSpPr>
            <p:nvPr/>
          </p:nvSpPr>
          <p:spPr bwMode="auto">
            <a:xfrm>
              <a:off x="3919538" y="2316163"/>
              <a:ext cx="284162" cy="593725"/>
            </a:xfrm>
            <a:custGeom>
              <a:avLst/>
              <a:gdLst>
                <a:gd name="T0" fmla="*/ 65 w 75"/>
                <a:gd name="T1" fmla="*/ 15 h 156"/>
                <a:gd name="T2" fmla="*/ 48 w 75"/>
                <a:gd name="T3" fmla="*/ 16 h 156"/>
                <a:gd name="T4" fmla="*/ 27 w 75"/>
                <a:gd name="T5" fmla="*/ 9 h 156"/>
                <a:gd name="T6" fmla="*/ 28 w 75"/>
                <a:gd name="T7" fmla="*/ 1 h 156"/>
                <a:gd name="T8" fmla="*/ 20 w 75"/>
                <a:gd name="T9" fmla="*/ 0 h 156"/>
                <a:gd name="T10" fmla="*/ 1 w 75"/>
                <a:gd name="T11" fmla="*/ 139 h 156"/>
                <a:gd name="T12" fmla="*/ 10 w 75"/>
                <a:gd name="T13" fmla="*/ 150 h 156"/>
                <a:gd name="T14" fmla="*/ 45 w 75"/>
                <a:gd name="T15" fmla="*/ 155 h 156"/>
                <a:gd name="T16" fmla="*/ 57 w 75"/>
                <a:gd name="T17" fmla="*/ 146 h 156"/>
                <a:gd name="T18" fmla="*/ 75 w 75"/>
                <a:gd name="T19" fmla="*/ 8 h 156"/>
                <a:gd name="T20" fmla="*/ 67 w 75"/>
                <a:gd name="T21" fmla="*/ 7 h 156"/>
                <a:gd name="T22" fmla="*/ 65 w 75"/>
                <a:gd name="T23" fmla="*/ 15 h 156"/>
                <a:gd name="T24" fmla="*/ 48 w 75"/>
                <a:gd name="T25" fmla="*/ 145 h 156"/>
                <a:gd name="T26" fmla="*/ 46 w 75"/>
                <a:gd name="T27" fmla="*/ 146 h 156"/>
                <a:gd name="T28" fmla="*/ 11 w 75"/>
                <a:gd name="T29" fmla="*/ 142 h 156"/>
                <a:gd name="T30" fmla="*/ 10 w 75"/>
                <a:gd name="T31" fmla="*/ 140 h 156"/>
                <a:gd name="T32" fmla="*/ 26 w 75"/>
                <a:gd name="T33" fmla="*/ 18 h 156"/>
                <a:gd name="T34" fmla="*/ 32 w 75"/>
                <a:gd name="T35" fmla="*/ 21 h 156"/>
                <a:gd name="T36" fmla="*/ 17 w 75"/>
                <a:gd name="T37" fmla="*/ 129 h 156"/>
                <a:gd name="T38" fmla="*/ 21 w 75"/>
                <a:gd name="T39" fmla="*/ 129 h 156"/>
                <a:gd name="T40" fmla="*/ 35 w 75"/>
                <a:gd name="T41" fmla="*/ 22 h 156"/>
                <a:gd name="T42" fmla="*/ 43 w 75"/>
                <a:gd name="T43" fmla="*/ 24 h 156"/>
                <a:gd name="T44" fmla="*/ 28 w 75"/>
                <a:gd name="T45" fmla="*/ 131 h 156"/>
                <a:gd name="T46" fmla="*/ 32 w 75"/>
                <a:gd name="T47" fmla="*/ 131 h 156"/>
                <a:gd name="T48" fmla="*/ 47 w 75"/>
                <a:gd name="T49" fmla="*/ 24 h 156"/>
                <a:gd name="T50" fmla="*/ 54 w 75"/>
                <a:gd name="T51" fmla="*/ 25 h 156"/>
                <a:gd name="T52" fmla="*/ 40 w 75"/>
                <a:gd name="T53" fmla="*/ 132 h 156"/>
                <a:gd name="T54" fmla="*/ 43 w 75"/>
                <a:gd name="T55" fmla="*/ 132 h 156"/>
                <a:gd name="T56" fmla="*/ 58 w 75"/>
                <a:gd name="T57" fmla="*/ 25 h 156"/>
                <a:gd name="T58" fmla="*/ 64 w 75"/>
                <a:gd name="T59" fmla="*/ 24 h 156"/>
                <a:gd name="T60" fmla="*/ 48 w 75"/>
                <a:gd name="T61" fmla="*/ 14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5" h="156">
                  <a:moveTo>
                    <a:pt x="65" y="15"/>
                  </a:moveTo>
                  <a:cubicBezTo>
                    <a:pt x="61" y="16"/>
                    <a:pt x="55" y="17"/>
                    <a:pt x="48" y="16"/>
                  </a:cubicBezTo>
                  <a:cubicBezTo>
                    <a:pt x="38" y="14"/>
                    <a:pt x="31" y="11"/>
                    <a:pt x="27" y="9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0" y="144"/>
                    <a:pt x="4" y="150"/>
                    <a:pt x="10" y="150"/>
                  </a:cubicBezTo>
                  <a:cubicBezTo>
                    <a:pt x="45" y="155"/>
                    <a:pt x="45" y="155"/>
                    <a:pt x="45" y="155"/>
                  </a:cubicBezTo>
                  <a:cubicBezTo>
                    <a:pt x="51" y="156"/>
                    <a:pt x="56" y="152"/>
                    <a:pt x="57" y="146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67" y="7"/>
                    <a:pt x="67" y="7"/>
                    <a:pt x="67" y="7"/>
                  </a:cubicBezTo>
                  <a:lnTo>
                    <a:pt x="65" y="15"/>
                  </a:lnTo>
                  <a:close/>
                  <a:moveTo>
                    <a:pt x="48" y="145"/>
                  </a:moveTo>
                  <a:cubicBezTo>
                    <a:pt x="48" y="146"/>
                    <a:pt x="47" y="146"/>
                    <a:pt x="46" y="146"/>
                  </a:cubicBezTo>
                  <a:cubicBezTo>
                    <a:pt x="11" y="142"/>
                    <a:pt x="11" y="142"/>
                    <a:pt x="11" y="142"/>
                  </a:cubicBezTo>
                  <a:cubicBezTo>
                    <a:pt x="10" y="142"/>
                    <a:pt x="10" y="141"/>
                    <a:pt x="10" y="140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8" y="19"/>
                    <a:pt x="30" y="20"/>
                    <a:pt x="32" y="21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21" y="129"/>
                    <a:pt x="21" y="129"/>
                    <a:pt x="21" y="129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8" y="23"/>
                    <a:pt x="40" y="23"/>
                    <a:pt x="43" y="24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2" y="131"/>
                    <a:pt x="32" y="131"/>
                    <a:pt x="32" y="131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25"/>
                    <a:pt x="51" y="25"/>
                    <a:pt x="54" y="25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0" y="25"/>
                    <a:pt x="62" y="25"/>
                    <a:pt x="64" y="24"/>
                  </a:cubicBezTo>
                  <a:lnTo>
                    <a:pt x="48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39"/>
            <p:cNvSpPr>
              <a:spLocks noChangeArrowheads="1"/>
            </p:cNvSpPr>
            <p:nvPr/>
          </p:nvSpPr>
          <p:spPr bwMode="auto">
            <a:xfrm>
              <a:off x="4397375" y="2133600"/>
              <a:ext cx="546100" cy="428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0"/>
            <p:cNvSpPr/>
            <p:nvPr/>
          </p:nvSpPr>
          <p:spPr bwMode="auto">
            <a:xfrm>
              <a:off x="4881563" y="2187575"/>
              <a:ext cx="57150" cy="220663"/>
            </a:xfrm>
            <a:custGeom>
              <a:avLst/>
              <a:gdLst>
                <a:gd name="T0" fmla="*/ 10 w 15"/>
                <a:gd name="T1" fmla="*/ 0 h 58"/>
                <a:gd name="T2" fmla="*/ 5 w 15"/>
                <a:gd name="T3" fmla="*/ 0 h 58"/>
                <a:gd name="T4" fmla="*/ 5 w 15"/>
                <a:gd name="T5" fmla="*/ 38 h 58"/>
                <a:gd name="T6" fmla="*/ 0 w 15"/>
                <a:gd name="T7" fmla="*/ 50 h 58"/>
                <a:gd name="T8" fmla="*/ 7 w 15"/>
                <a:gd name="T9" fmla="*/ 58 h 58"/>
                <a:gd name="T10" fmla="*/ 15 w 15"/>
                <a:gd name="T11" fmla="*/ 50 h 58"/>
                <a:gd name="T12" fmla="*/ 10 w 15"/>
                <a:gd name="T13" fmla="*/ 38 h 58"/>
                <a:gd name="T14" fmla="*/ 10 w 15"/>
                <a:gd name="T1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8">
                  <a:moveTo>
                    <a:pt x="1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2" y="41"/>
                    <a:pt x="0" y="47"/>
                    <a:pt x="0" y="50"/>
                  </a:cubicBezTo>
                  <a:cubicBezTo>
                    <a:pt x="0" y="54"/>
                    <a:pt x="3" y="58"/>
                    <a:pt x="7" y="58"/>
                  </a:cubicBezTo>
                  <a:cubicBezTo>
                    <a:pt x="11" y="58"/>
                    <a:pt x="15" y="54"/>
                    <a:pt x="15" y="50"/>
                  </a:cubicBezTo>
                  <a:cubicBezTo>
                    <a:pt x="15" y="47"/>
                    <a:pt x="13" y="41"/>
                    <a:pt x="10" y="38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41"/>
            <p:cNvSpPr>
              <a:spLocks noChangeArrowheads="1"/>
            </p:cNvSpPr>
            <p:nvPr/>
          </p:nvSpPr>
          <p:spPr bwMode="auto">
            <a:xfrm>
              <a:off x="4452938" y="2190750"/>
              <a:ext cx="422275" cy="168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76" name="Straight Connector 36"/>
          <p:cNvCxnSpPr/>
          <p:nvPr/>
        </p:nvCxnSpPr>
        <p:spPr>
          <a:xfrm>
            <a:off x="-406400" y="6462995"/>
            <a:ext cx="13367657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827405" y="1334135"/>
            <a:ext cx="10201910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数据可视化的过程通过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D3.JS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这个工具来完成。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操作方法：圆环共分为三层，鼠标点击圆环即可进入下一层（如下图所示）。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点击圆环中心空白圆形部分即可回到上一层。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第一层表示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CEO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所在州，第二层表示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CEO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性别，第三层表示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CEO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年薪范围。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不同颜色圆环部分长度表示符合这部分条件的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CEO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人数占总人数比例。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725" y="2644775"/>
            <a:ext cx="3401695" cy="32569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135" y="2644775"/>
            <a:ext cx="3346450" cy="32569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455" y="2645410"/>
            <a:ext cx="3413125" cy="32562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555" y="4091305"/>
            <a:ext cx="512445" cy="5124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505" y="4091305"/>
            <a:ext cx="511175" cy="51117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73" grpId="0" bldLvl="0" animBg="1"/>
      <p:bldP spid="14" grpId="0"/>
      <p:bldP spid="9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51900" y="2001530"/>
            <a:ext cx="3340100" cy="6746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001530"/>
            <a:ext cx="3374717" cy="6746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372602" y="2001391"/>
            <a:ext cx="14528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spc="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endParaRPr lang="zh-CN" altLang="en-US" sz="4400" b="1" spc="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68637" y="5391933"/>
            <a:ext cx="16357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2">
                    <a:lumMod val="25000"/>
                  </a:schemeClr>
                </a:solidFill>
              </a:rPr>
              <a:t>2017.7.18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2" name="Straight Connector 36"/>
          <p:cNvCxnSpPr/>
          <p:nvPr/>
        </p:nvCxnSpPr>
        <p:spPr>
          <a:xfrm>
            <a:off x="-377371" y="6462995"/>
            <a:ext cx="12845142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10000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4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435</Words>
  <Application>WPS 演示</Application>
  <PresentationFormat>宽屏</PresentationFormat>
  <Paragraphs>32</Paragraphs>
  <Slides>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Arial</vt:lpstr>
      <vt:lpstr>宋体</vt:lpstr>
      <vt:lpstr>Wingdings</vt:lpstr>
      <vt:lpstr>微软雅黑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zhuo yuan</dc:creator>
  <cp:lastModifiedBy>12276</cp:lastModifiedBy>
  <cp:revision>29</cp:revision>
  <dcterms:created xsi:type="dcterms:W3CDTF">2014-04-29T10:37:00Z</dcterms:created>
  <dcterms:modified xsi:type="dcterms:W3CDTF">2017-07-18T06:52:47Z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2052-10.1.0.6660</vt:lpwstr>
  </property>
</Properties>
</file>